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77" r:id="rId25"/>
    <p:sldId id="335" r:id="rId26"/>
    <p:sldId id="378" r:id="rId27"/>
    <p:sldId id="348" r:id="rId28"/>
    <p:sldId id="336" r:id="rId29"/>
    <p:sldId id="349" r:id="rId30"/>
    <p:sldId id="329" r:id="rId31"/>
    <p:sldId id="332" r:id="rId32"/>
    <p:sldId id="350" r:id="rId33"/>
    <p:sldId id="326" r:id="rId34"/>
    <p:sldId id="351" r:id="rId35"/>
    <p:sldId id="355" r:id="rId36"/>
    <p:sldId id="357" r:id="rId37"/>
    <p:sldId id="352" r:id="rId38"/>
    <p:sldId id="363" r:id="rId39"/>
    <p:sldId id="362" r:id="rId40"/>
    <p:sldId id="353" r:id="rId41"/>
    <p:sldId id="360" r:id="rId42"/>
    <p:sldId id="359" r:id="rId43"/>
    <p:sldId id="361" r:id="rId44"/>
    <p:sldId id="354" r:id="rId45"/>
    <p:sldId id="356" r:id="rId46"/>
    <p:sldId id="331" r:id="rId47"/>
    <p:sldId id="379" r:id="rId48"/>
    <p:sldId id="376" r:id="rId49"/>
    <p:sldId id="374" r:id="rId50"/>
    <p:sldId id="365" r:id="rId51"/>
    <p:sldId id="366" r:id="rId52"/>
    <p:sldId id="367" r:id="rId53"/>
    <p:sldId id="369" r:id="rId54"/>
    <p:sldId id="26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77"/>
            <p14:sldId id="335"/>
            <p14:sldId id="378"/>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31"/>
            <p14:sldId id="379"/>
            <p14:sldId id="376"/>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EBA7C"/>
    <a:srgbClr val="333844"/>
    <a:srgbClr val="424752"/>
    <a:srgbClr val="2A7C60"/>
    <a:srgbClr val="B73841"/>
    <a:srgbClr val="476343"/>
    <a:srgbClr val="3C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0" d="100"/>
          <a:sy n="100" d="100"/>
        </p:scale>
        <p:origin x="84"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2021/5/27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D9D9D9"/>
                </a:solidFill>
                <a:latin typeface="华文新魏" panose="02010800040101010101" pitchFamily="2" charset="-122"/>
                <a:ea typeface="华文新魏" panose="02010800040101010101" pitchFamily="2" charset="-122"/>
              </a:rPr>
              <a:t>国际电信联盟无线电通信局（</a:t>
            </a:r>
            <a:r>
              <a:rPr lang="en-US" altLang="zh-CN" dirty="0" smtClean="0">
                <a:solidFill>
                  <a:srgbClr val="D9D9D9"/>
                </a:solidFill>
                <a:latin typeface="华文新魏" panose="02010800040101010101" pitchFamily="2" charset="-122"/>
                <a:ea typeface="华文新魏" panose="02010800040101010101" pitchFamily="2" charset="-122"/>
              </a:rPr>
              <a:t>ITU-R</a:t>
            </a:r>
            <a:r>
              <a:rPr lang="zh-CN" altLang="en-US" dirty="0" smtClean="0">
                <a:solidFill>
                  <a:srgbClr val="D9D9D9"/>
                </a:solidFill>
                <a:latin typeface="华文新魏" panose="02010800040101010101" pitchFamily="2" charset="-122"/>
                <a:ea typeface="华文新魏" panose="02010800040101010101" pitchFamily="2" charset="-122"/>
              </a:rPr>
              <a:t>）定义</a:t>
            </a:r>
            <a:r>
              <a:rPr lang="en-US" altLang="zh-CN" dirty="0" smtClean="0">
                <a:solidFill>
                  <a:srgbClr val="D9D9D9"/>
                </a:solidFill>
                <a:latin typeface="华文新魏" panose="02010800040101010101" pitchFamily="2" charset="-122"/>
                <a:ea typeface="华文新魏" panose="02010800040101010101" pitchFamily="2" charset="-122"/>
              </a:rPr>
              <a:t>5G</a:t>
            </a:r>
            <a:r>
              <a:rPr lang="zh-CN" altLang="en-US" dirty="0" smtClean="0">
                <a:solidFill>
                  <a:srgbClr val="D9D9D9"/>
                </a:solidFill>
                <a:latin typeface="华文新魏" panose="02010800040101010101" pitchFamily="2" charset="-122"/>
                <a:ea typeface="华文新魏" panose="02010800040101010101" pitchFamily="2" charset="-122"/>
              </a:rPr>
              <a:t>三大应用场景</a:t>
            </a:r>
            <a:endParaRPr lang="zh-CN" altLang="en-US" dirty="0" smtClean="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20</a:t>
            </a:fld>
            <a:endParaRPr lang="zh-CN" altLang="en-US"/>
          </a:p>
        </p:txBody>
      </p:sp>
    </p:spTree>
    <p:extLst>
      <p:ext uri="{BB962C8B-B14F-4D97-AF65-F5344CB8AC3E}">
        <p14:creationId xmlns:p14="http://schemas.microsoft.com/office/powerpoint/2010/main" val="2879813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sz="1200" b="0" i="0" kern="1200" dirty="0" smtClean="0">
                <a:solidFill>
                  <a:schemeClr val="tx1"/>
                </a:solidFill>
                <a:effectLst/>
                <a:latin typeface="+mn-lt"/>
                <a:ea typeface="+mn-ea"/>
                <a:cs typeface="+mn-cs"/>
              </a:rPr>
              <a:t>来源于</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工业物联网白皮书</a:t>
            </a:r>
            <a:r>
              <a:rPr lang="en-US" altLang="zh-CN" dirty="0" smtClean="0"/>
              <a:t>》</a:t>
            </a:r>
          </a:p>
          <a:p>
            <a:r>
              <a:rPr lang="en-US" altLang="zh-CN" dirty="0" smtClean="0"/>
              <a:t>http://3ms.epipe.cn/resourceman/details/c2f0637e51d84d9e8e33578b6ba581bf/</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53506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边缘计算助力智能制造</a:t>
            </a:r>
            <a:r>
              <a:rPr lang="en-US" altLang="zh-CN" dirty="0" smtClean="0"/>
              <a:t>》</a:t>
            </a:r>
          </a:p>
          <a:p>
            <a:r>
              <a:rPr lang="en-US" altLang="zh-CN" dirty="0" smtClean="0"/>
              <a:t>https://www.sohu.com/a/324469153_120154219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1901461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定义</a:t>
            </a:r>
            <a:r>
              <a:rPr lang="en-US" altLang="zh-CN" dirty="0" smtClean="0"/>
              <a:t>[Define]——</a:t>
            </a:r>
            <a:r>
              <a:rPr lang="zh-CN" altLang="en-US" dirty="0" smtClean="0"/>
              <a:t>辨认需改进的产品或过程，确定项目所需的资源。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测量</a:t>
            </a:r>
            <a:r>
              <a:rPr lang="en-US" altLang="zh-CN" dirty="0" smtClean="0"/>
              <a:t>[Measure]——</a:t>
            </a:r>
            <a:r>
              <a:rPr lang="zh-CN" altLang="en-US" dirty="0" smtClean="0"/>
              <a:t>定义缺陷，收集此产品或过程的表现作底线</a:t>
            </a:r>
            <a:r>
              <a:rPr lang="en-US" altLang="zh-CN" dirty="0" smtClean="0"/>
              <a:t>,</a:t>
            </a:r>
            <a:r>
              <a:rPr lang="zh-CN" altLang="en-US" dirty="0" smtClean="0"/>
              <a:t>建立改进目标。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分析</a:t>
            </a:r>
            <a:r>
              <a:rPr lang="en-US" altLang="zh-CN" dirty="0" smtClean="0"/>
              <a:t>[Analyze]——</a:t>
            </a:r>
            <a:r>
              <a:rPr lang="zh-CN" altLang="en-US" dirty="0" smtClean="0"/>
              <a:t>分析在测量阶段所收集的数据，以确定一组按重要程度排列的影响质量的变量。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改进</a:t>
            </a:r>
            <a:r>
              <a:rPr lang="en-US" altLang="zh-CN" dirty="0" smtClean="0"/>
              <a:t>[Improve]——</a:t>
            </a:r>
            <a:r>
              <a:rPr lang="zh-CN" altLang="en-US" dirty="0" smtClean="0"/>
              <a:t>优化解决方案，并确认该方案能够满足或超过项目质量改进目标。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控制</a:t>
            </a:r>
            <a:r>
              <a:rPr lang="en-US" altLang="zh-CN" dirty="0" smtClean="0"/>
              <a:t>[Control]——</a:t>
            </a:r>
            <a:r>
              <a:rPr lang="zh-CN" altLang="en-US" dirty="0" smtClean="0"/>
              <a:t>确保过程改进一旦完成能继续保持下去</a:t>
            </a:r>
            <a:r>
              <a:rPr lang="en-US" altLang="zh-CN" dirty="0" smtClean="0"/>
              <a:t>,</a:t>
            </a:r>
            <a:r>
              <a:rPr lang="zh-CN" altLang="en-US" dirty="0" smtClean="0"/>
              <a:t>而不会返回到先前的状态。</a:t>
            </a:r>
            <a:endParaRPr lang="en-US" altLang="zh-CN" dirty="0" smtClean="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28</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r>
              <a:rPr lang="zh-CN" altLang="en-US" dirty="0" smtClean="0"/>
              <a:t>不限于这些</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32</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33</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36</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43</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云侧</a:t>
            </a:r>
            <a:r>
              <a:rPr lang="en-US" altLang="zh-CN" dirty="0" smtClean="0"/>
              <a:t>】</a:t>
            </a:r>
            <a:r>
              <a:rPr lang="zh-CN" altLang="en-US" dirty="0" smtClean="0"/>
              <a:t>公司</a:t>
            </a:r>
            <a:r>
              <a:rPr lang="en-US" altLang="zh-CN" dirty="0" smtClean="0"/>
              <a:t>IT</a:t>
            </a:r>
            <a:r>
              <a:rPr lang="zh-CN" altLang="en-US" dirty="0" smtClean="0"/>
              <a:t>系统具有虚拟化资源池的基础设施（</a:t>
            </a:r>
            <a:r>
              <a:rPr lang="en-US" altLang="zh-CN" dirty="0" smtClean="0"/>
              <a:t>IaaS</a:t>
            </a:r>
            <a:r>
              <a:rPr lang="zh-CN" altLang="en-US" dirty="0" smtClean="0"/>
              <a:t>）</a:t>
            </a:r>
            <a:r>
              <a:rPr lang="en-US" altLang="zh-CN" dirty="0" smtClean="0"/>
              <a:t>,</a:t>
            </a:r>
            <a:r>
              <a:rPr lang="zh-CN" altLang="en-US" dirty="0" smtClean="0"/>
              <a:t>但</a:t>
            </a:r>
            <a:r>
              <a:rPr lang="en-US" altLang="zh-CN" dirty="0" smtClean="0"/>
              <a:t>PaaS</a:t>
            </a:r>
            <a:r>
              <a:rPr lang="zh-CN" altLang="en-US" dirty="0" smtClean="0"/>
              <a:t>没有，我们边缘云上的平台服务有一部分属于</a:t>
            </a:r>
            <a:r>
              <a:rPr lang="en-US" altLang="zh-CN" dirty="0" smtClean="0"/>
              <a:t>PaaS</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47</a:t>
            </a:fld>
            <a:endParaRPr lang="zh-CN" altLang="en-US"/>
          </a:p>
        </p:txBody>
      </p:sp>
    </p:spTree>
    <p:extLst>
      <p:ext uri="{BB962C8B-B14F-4D97-AF65-F5344CB8AC3E}">
        <p14:creationId xmlns:p14="http://schemas.microsoft.com/office/powerpoint/2010/main" val="3577785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48</a:t>
            </a:fld>
            <a:endParaRPr lang="zh-CN" altLang="en-US"/>
          </a:p>
        </p:txBody>
      </p:sp>
    </p:spTree>
    <p:extLst>
      <p:ext uri="{BB962C8B-B14F-4D97-AF65-F5344CB8AC3E}">
        <p14:creationId xmlns:p14="http://schemas.microsoft.com/office/powerpoint/2010/main" val="588312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49</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50</a:t>
            </a:fld>
            <a:endParaRPr lang="zh-CN" altLang="en-US"/>
          </a:p>
        </p:txBody>
      </p:sp>
    </p:spTree>
    <p:extLst>
      <p:ext uri="{BB962C8B-B14F-4D97-AF65-F5344CB8AC3E}">
        <p14:creationId xmlns:p14="http://schemas.microsoft.com/office/powerpoint/2010/main" val="17196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Innovation trigger:</a:t>
            </a:r>
            <a:r>
              <a:rPr lang="zh-CN" altLang="en-US" dirty="0" smtClean="0"/>
              <a:t>创新爆发期</a:t>
            </a:r>
            <a:endParaRPr lang="en-US" altLang="zh-CN" dirty="0" smtClean="0"/>
          </a:p>
          <a:p>
            <a:r>
              <a:rPr lang="en-US" altLang="zh-CN" dirty="0" smtClean="0"/>
              <a:t>Peak of inflated expectations:</a:t>
            </a:r>
            <a:r>
              <a:rPr lang="zh-CN" altLang="en-US" dirty="0" smtClean="0"/>
              <a:t>期望膨胀高峰</a:t>
            </a:r>
            <a:endParaRPr lang="en-US" altLang="zh-CN" dirty="0" smtClean="0"/>
          </a:p>
          <a:p>
            <a:r>
              <a:rPr lang="en-US" altLang="zh-CN" dirty="0" smtClean="0"/>
              <a:t>Trough</a:t>
            </a:r>
            <a:r>
              <a:rPr lang="en-US" altLang="zh-CN" baseline="0" dirty="0" smtClean="0"/>
              <a:t> of disillusionment:</a:t>
            </a:r>
            <a:r>
              <a:rPr lang="zh-CN" altLang="en-US" baseline="0" dirty="0" smtClean="0"/>
              <a:t>泡沫破灭低谷期</a:t>
            </a:r>
            <a:endParaRPr lang="en-US" altLang="zh-CN" baseline="0" dirty="0" smtClean="0"/>
          </a:p>
          <a:p>
            <a:r>
              <a:rPr lang="en-US" altLang="zh-CN" dirty="0" smtClean="0"/>
              <a:t>Slope of enlightenment:</a:t>
            </a:r>
            <a:r>
              <a:rPr lang="zh-CN" altLang="en-US" dirty="0" smtClean="0"/>
              <a:t>启蒙爬坡期</a:t>
            </a:r>
            <a:endParaRPr lang="en-US" altLang="zh-CN" dirty="0" smtClean="0"/>
          </a:p>
          <a:p>
            <a:r>
              <a:rPr lang="zh-CN" altLang="en-US" dirty="0" smtClean="0"/>
              <a:t>生产力高峰期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黑体" panose="02010609060101010101" pitchFamily="49" charset="-122"/>
                <a:ea typeface="黑体" panose="02010609060101010101" pitchFamily="49" charset="-122"/>
              </a:rPr>
              <a:t>云计算历史性地对</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硬件资源与软件组件进行了标准化、抽象化和规模化，某种意义上颠覆和重构了</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业界的供应链，这是一个巨大的革新与进步。如今，云计算正迎来最辉煌的时代。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5933" y="154790"/>
            <a:ext cx="1794844" cy="761840"/>
          </a:xfrm>
          <a:prstGeom prst="rect">
            <a:avLst/>
          </a:prstGeom>
        </p:spPr>
      </p:pic>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2099388" y="2151168"/>
            <a:ext cx="8005665"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边缘计算介绍及规划</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92598"/>
            <a:ext cx="12192000" cy="3865402"/>
          </a:xfrm>
          <a:prstGeom prst="rect">
            <a:avLst/>
          </a:prstGeom>
          <a:gradFill flip="none" rotWithShape="1">
            <a:gsLst>
              <a:gs pos="0">
                <a:schemeClr val="accent6">
                  <a:lumMod val="0"/>
                  <a:lumOff val="100000"/>
                  <a:alpha val="1000"/>
                </a:schemeClr>
              </a:gs>
              <a:gs pos="85000">
                <a:srgbClr val="2A7C60">
                  <a:lumMod val="73000"/>
                  <a:lumOff val="27000"/>
                </a:srgb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EBA7C"/>
              </a:solidFill>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61113" y="1062905"/>
            <a:ext cx="10291665" cy="1754326"/>
          </a:xfrm>
          <a:prstGeom prst="rect">
            <a:avLst/>
          </a:prstGeom>
          <a:noFill/>
        </p:spPr>
        <p:txBody>
          <a:bodyPr wrap="square" rtlCol="0">
            <a:spAutoFit/>
          </a:bodyPr>
          <a:lstStyle/>
          <a:p>
            <a:pPr algn="just">
              <a:lnSpc>
                <a:spcPct val="150000"/>
              </a:lnSpc>
            </a:pPr>
            <a:r>
              <a:rPr lang="zh-CN" altLang="en-US" dirty="0">
                <a:solidFill>
                  <a:srgbClr val="D9D9D9"/>
                </a:solidFill>
                <a:latin typeface="黑体" panose="02010609060101010101" pitchFamily="49" charset="-122"/>
                <a:ea typeface="黑体" panose="02010609060101010101" pitchFamily="49" charset="-122"/>
              </a:rPr>
              <a:t>云计算</a:t>
            </a:r>
            <a:r>
              <a:rPr lang="zh-CN" altLang="en-US" dirty="0" smtClean="0">
                <a:solidFill>
                  <a:srgbClr val="D9D9D9"/>
                </a:solidFill>
                <a:latin typeface="黑体" panose="02010609060101010101" pitchFamily="49" charset="-122"/>
                <a:ea typeface="黑体" panose="02010609060101010101" pitchFamily="49" charset="-122"/>
              </a:rPr>
              <a:t>，从</a:t>
            </a:r>
            <a:r>
              <a:rPr lang="en-US" altLang="zh-CN" dirty="0" smtClean="0">
                <a:solidFill>
                  <a:srgbClr val="D9D9D9"/>
                </a:solidFill>
                <a:latin typeface="黑体" panose="02010609060101010101" pitchFamily="49" charset="-122"/>
                <a:ea typeface="黑体" panose="02010609060101010101" pitchFamily="49" charset="-122"/>
              </a:rPr>
              <a:t>2006</a:t>
            </a:r>
            <a:r>
              <a:rPr lang="zh-CN" altLang="en-US" dirty="0" smtClean="0">
                <a:solidFill>
                  <a:srgbClr val="D9D9D9"/>
                </a:solidFill>
                <a:latin typeface="黑体" panose="02010609060101010101" pitchFamily="49" charset="-122"/>
                <a:ea typeface="黑体" panose="02010609060101010101" pitchFamily="49" charset="-122"/>
              </a:rPr>
              <a:t>年</a:t>
            </a:r>
            <a:r>
              <a:rPr lang="zh-CN" altLang="en-US" dirty="0">
                <a:solidFill>
                  <a:srgbClr val="D9D9D9"/>
                </a:solidFill>
                <a:latin typeface="黑体" panose="02010609060101010101" pitchFamily="49" charset="-122"/>
                <a:ea typeface="黑体" panose="02010609060101010101" pitchFamily="49" charset="-122"/>
              </a:rPr>
              <a:t>亚马逊</a:t>
            </a:r>
            <a:r>
              <a:rPr lang="en-US" altLang="zh-CN" dirty="0" smtClean="0">
                <a:solidFill>
                  <a:srgbClr val="D9D9D9"/>
                </a:solidFill>
                <a:latin typeface="黑体" panose="02010609060101010101" pitchFamily="49" charset="-122"/>
                <a:ea typeface="黑体" panose="02010609060101010101" pitchFamily="49" charset="-122"/>
              </a:rPr>
              <a:t>AWS</a:t>
            </a:r>
            <a:r>
              <a:rPr lang="zh-CN" altLang="en-US" dirty="0" smtClean="0">
                <a:solidFill>
                  <a:srgbClr val="D9D9D9"/>
                </a:solidFill>
                <a:latin typeface="黑体" panose="02010609060101010101" pitchFamily="49" charset="-122"/>
                <a:ea typeface="黑体" panose="02010609060101010101" pitchFamily="49" charset="-122"/>
              </a:rPr>
              <a:t>初创到</a:t>
            </a:r>
            <a:r>
              <a:rPr lang="zh-CN" altLang="en-US" dirty="0">
                <a:solidFill>
                  <a:srgbClr val="D9D9D9"/>
                </a:solidFill>
                <a:latin typeface="黑体" panose="02010609060101010101" pitchFamily="49" charset="-122"/>
                <a:ea typeface="黑体" panose="02010609060101010101" pitchFamily="49" charset="-122"/>
              </a:rPr>
              <a:t>如今成长为一个巨大的行业和生态，堪称是新世纪以来最伟大的技术进步</a:t>
            </a:r>
            <a:r>
              <a:rPr lang="zh-CN" altLang="en-US" dirty="0" smtClean="0">
                <a:solidFill>
                  <a:srgbClr val="D9D9D9"/>
                </a:solidFill>
                <a:latin typeface="黑体" panose="02010609060101010101" pitchFamily="49" charset="-122"/>
                <a:ea typeface="黑体" panose="02010609060101010101" pitchFamily="49" charset="-122"/>
              </a:rPr>
              <a:t>之一，诞生了阿里云、亚马逊云、微软</a:t>
            </a:r>
            <a:r>
              <a:rPr lang="zh-CN" altLang="en-US" dirty="0">
                <a:solidFill>
                  <a:srgbClr val="D9D9D9"/>
                </a:solidFill>
                <a:latin typeface="黑体" panose="02010609060101010101" pitchFamily="49" charset="-122"/>
                <a:ea typeface="黑体" panose="02010609060101010101" pitchFamily="49" charset="-122"/>
              </a:rPr>
              <a:t>云</a:t>
            </a:r>
            <a:r>
              <a:rPr lang="zh-CN" altLang="en-US" dirty="0" smtClean="0">
                <a:solidFill>
                  <a:srgbClr val="D9D9D9"/>
                </a:solidFill>
                <a:latin typeface="黑体" panose="02010609060101010101" pitchFamily="49" charset="-122"/>
                <a:ea typeface="黑体" panose="02010609060101010101" pitchFamily="49" charset="-122"/>
              </a:rPr>
              <a:t>等许多巨无霸。云</a:t>
            </a:r>
            <a:r>
              <a:rPr lang="zh-CN" altLang="en-US" dirty="0">
                <a:solidFill>
                  <a:srgbClr val="D9D9D9"/>
                </a:solidFill>
                <a:latin typeface="黑体" panose="02010609060101010101" pitchFamily="49" charset="-122"/>
                <a:ea typeface="黑体" panose="02010609060101010101" pitchFamily="49" charset="-122"/>
              </a:rPr>
              <a:t>计算</a:t>
            </a:r>
            <a:r>
              <a:rPr lang="zh-CN" altLang="en-US" dirty="0" smtClean="0">
                <a:solidFill>
                  <a:srgbClr val="D9D9D9"/>
                </a:solidFill>
                <a:latin typeface="黑体" panose="02010609060101010101" pitchFamily="49" charset="-122"/>
                <a:ea typeface="黑体" panose="02010609060101010101" pitchFamily="49" charset="-122"/>
              </a:rPr>
              <a:t>早期就是分布式</a:t>
            </a:r>
            <a:r>
              <a:rPr lang="zh-CN" altLang="en-US" dirty="0">
                <a:solidFill>
                  <a:srgbClr val="D9D9D9"/>
                </a:solidFill>
                <a:latin typeface="黑体" panose="02010609060101010101" pitchFamily="49" charset="-122"/>
                <a:ea typeface="黑体" panose="02010609060101010101" pitchFamily="49" charset="-122"/>
              </a:rPr>
              <a:t>计算，解决任务分发，</a:t>
            </a:r>
            <a:r>
              <a:rPr lang="zh-CN" altLang="en-US" dirty="0" smtClean="0">
                <a:solidFill>
                  <a:srgbClr val="D9D9D9"/>
                </a:solidFill>
                <a:latin typeface="黑体" panose="02010609060101010101" pitchFamily="49" charset="-122"/>
                <a:ea typeface="黑体" panose="02010609060101010101" pitchFamily="49" charset="-122"/>
              </a:rPr>
              <a:t>并将计算</a:t>
            </a:r>
            <a:r>
              <a:rPr lang="zh-CN" altLang="en-US" dirty="0">
                <a:solidFill>
                  <a:srgbClr val="D9D9D9"/>
                </a:solidFill>
                <a:latin typeface="黑体" panose="02010609060101010101" pitchFamily="49" charset="-122"/>
                <a:ea typeface="黑体" panose="02010609060101010101" pitchFamily="49" charset="-122"/>
              </a:rPr>
              <a:t>结果的合并。</a:t>
            </a:r>
            <a:r>
              <a:rPr lang="zh-CN" altLang="en-US" dirty="0" smtClean="0">
                <a:solidFill>
                  <a:srgbClr val="D9D9D9"/>
                </a:solidFill>
                <a:latin typeface="黑体" panose="02010609060101010101" pitchFamily="49" charset="-122"/>
                <a:ea typeface="黑体" panose="02010609060101010101" pitchFamily="49" charset="-122"/>
              </a:rPr>
              <a:t>现阶段已经</a:t>
            </a:r>
            <a:r>
              <a:rPr lang="zh-CN" altLang="en-US" dirty="0">
                <a:solidFill>
                  <a:srgbClr val="D9D9D9"/>
                </a:solidFill>
                <a:latin typeface="黑体" panose="02010609060101010101" pitchFamily="49" charset="-122"/>
                <a:ea typeface="黑体" panose="02010609060101010101" pitchFamily="49" charset="-122"/>
              </a:rPr>
              <a:t>不单单是一种分布式计算，而是分布式计算、效用计算、负载均衡、并行计算、网络存储、热</a:t>
            </a:r>
            <a:r>
              <a:rPr lang="zh-CN" altLang="en-US" dirty="0" smtClean="0">
                <a:solidFill>
                  <a:srgbClr val="D9D9D9"/>
                </a:solidFill>
                <a:latin typeface="黑体" panose="02010609060101010101" pitchFamily="49" charset="-122"/>
                <a:ea typeface="黑体" panose="02010609060101010101" pitchFamily="49" charset="-122"/>
              </a:rPr>
              <a:t>备份和</a:t>
            </a:r>
            <a:r>
              <a:rPr lang="zh-CN" altLang="en-US" dirty="0">
                <a:solidFill>
                  <a:srgbClr val="D9D9D9"/>
                </a:solidFill>
                <a:latin typeface="黑体" panose="02010609060101010101" pitchFamily="49" charset="-122"/>
                <a:ea typeface="黑体" panose="02010609060101010101" pitchFamily="49" charset="-122"/>
              </a:rPr>
              <a:t>虚拟化等计算机技术混合演进并跃升的结果。</a:t>
            </a:r>
            <a:endParaRPr lang="en-US" altLang="zh-CN" dirty="0" smtClean="0">
              <a:solidFill>
                <a:srgbClr val="D9D9D9"/>
              </a:solidFill>
              <a:latin typeface="黑体" panose="02010609060101010101" pitchFamily="49" charset="-122"/>
              <a:ea typeface="黑体" panose="02010609060101010101" pitchFamily="49" charset="-122"/>
            </a:endParaRPr>
          </a:p>
        </p:txBody>
      </p:sp>
      <p:sp>
        <p:nvSpPr>
          <p:cNvPr id="10" name="文本框 9"/>
          <p:cNvSpPr txBox="1"/>
          <p:nvPr/>
        </p:nvSpPr>
        <p:spPr>
          <a:xfrm>
            <a:off x="4619624" y="3398879"/>
            <a:ext cx="3382133" cy="2015936"/>
          </a:xfrm>
          <a:prstGeom prst="rect">
            <a:avLst/>
          </a:prstGeom>
          <a:ln>
            <a:noFill/>
          </a:ln>
        </p:spPr>
        <p:txBody>
          <a:bodyPr wrap="square">
            <a:spAutoFit/>
          </a:bodyPr>
          <a:lstStyle>
            <a:defPPr>
              <a:defRPr lang="zh-CN"/>
            </a:defPPr>
            <a:lvl1pPr>
              <a:lnSpc>
                <a:spcPts val="3000"/>
              </a:lnSpc>
              <a:defRPr sz="1400">
                <a:solidFill>
                  <a:srgbClr val="333844"/>
                </a:solidFill>
                <a:latin typeface="黑体" panose="02010609060101010101" pitchFamily="49" charset="-122"/>
                <a:ea typeface="黑体" panose="02010609060101010101" pitchFamily="49" charset="-122"/>
              </a:defRPr>
            </a:lvl1pPr>
          </a:lstStyle>
          <a:p>
            <a:pPr algn="just">
              <a:lnSpc>
                <a:spcPct val="150000"/>
              </a:lnSpc>
            </a:pPr>
            <a:r>
              <a:rPr lang="zh-CN" altLang="en-US" sz="1600" dirty="0" smtClean="0"/>
              <a:t>通过</a:t>
            </a:r>
            <a:r>
              <a:rPr lang="zh-CN" altLang="en-US" sz="1600" dirty="0"/>
              <a:t>云虚拟机、云硬盘、云虚拟网络等给人云端“攒机”的错觉。鼠标轻轻一点即可选择所需的通用型、计算型或内存型虚拟机器，在其上运行自己的</a:t>
            </a:r>
            <a:r>
              <a:rPr lang="zh-CN" altLang="en-US" sz="1600" dirty="0" smtClean="0"/>
              <a:t>服务。</a:t>
            </a:r>
            <a:endParaRPr lang="en-US" altLang="zh-CN" sz="1600" dirty="0"/>
          </a:p>
        </p:txBody>
      </p:sp>
      <p:sp>
        <p:nvSpPr>
          <p:cNvPr id="6" name="矩形 5"/>
          <p:cNvSpPr/>
          <p:nvPr/>
        </p:nvSpPr>
        <p:spPr>
          <a:xfrm>
            <a:off x="8476187" y="3356418"/>
            <a:ext cx="3228024" cy="2677656"/>
          </a:xfrm>
          <a:prstGeom prst="rect">
            <a:avLst/>
          </a:prstGeom>
          <a:ln>
            <a:noFill/>
          </a:ln>
        </p:spPr>
        <p:txBody>
          <a:bodyPr wrap="square">
            <a:spAutoFit/>
          </a:bodyPr>
          <a:lstStyle/>
          <a:p>
            <a:pPr algn="just">
              <a:lnSpc>
                <a:spcPct val="150000"/>
              </a:lnSpc>
            </a:pPr>
            <a:r>
              <a:rPr lang="en-US" altLang="zh-CN" sz="1600" dirty="0" smtClean="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是在</a:t>
            </a:r>
            <a:r>
              <a:rPr lang="en-US" altLang="zh-CN" sz="1600" dirty="0">
                <a:solidFill>
                  <a:srgbClr val="333844"/>
                </a:solidFill>
                <a:latin typeface="黑体" panose="02010609060101010101" pitchFamily="49" charset="-122"/>
                <a:ea typeface="黑体" panose="02010609060101010101" pitchFamily="49" charset="-122"/>
              </a:rPr>
              <a:t>IaaS</a:t>
            </a:r>
            <a:r>
              <a:rPr lang="zh-CN" altLang="en-US" sz="1600" dirty="0">
                <a:solidFill>
                  <a:srgbClr val="333844"/>
                </a:solidFill>
                <a:latin typeface="黑体" panose="02010609060101010101" pitchFamily="49" charset="-122"/>
                <a:ea typeface="黑体" panose="02010609060101010101" pitchFamily="49" charset="-122"/>
              </a:rPr>
              <a:t>的基础上又做了许多工作，构建了很多关键抽象和可复用的单元，让用户把更多精力放在业务逻辑上。比如语言运行环境、云数据库、云</a:t>
            </a:r>
            <a:r>
              <a:rPr lang="en-US" altLang="zh-CN" sz="1600" dirty="0">
                <a:solidFill>
                  <a:srgbClr val="333844"/>
                </a:solidFill>
                <a:latin typeface="黑体" panose="02010609060101010101" pitchFamily="49" charset="-122"/>
                <a:ea typeface="黑体" panose="02010609060101010101" pitchFamily="49" charset="-122"/>
              </a:rPr>
              <a:t>AI</a:t>
            </a:r>
            <a:r>
              <a:rPr lang="zh-CN" altLang="en-US" sz="1600" dirty="0">
                <a:solidFill>
                  <a:srgbClr val="333844"/>
                </a:solidFill>
                <a:latin typeface="黑体" panose="02010609060101010101" pitchFamily="49" charset="-122"/>
                <a:ea typeface="黑体" panose="02010609060101010101" pitchFamily="49" charset="-122"/>
              </a:rPr>
              <a:t>服务、云大数据服务、云上容器运维等都是广义上</a:t>
            </a:r>
            <a:r>
              <a:rPr lang="en-US" altLang="zh-CN" sz="1600" dirty="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的范畴。</a:t>
            </a:r>
            <a:endParaRPr lang="en-US" altLang="zh-CN" sz="1600" dirty="0">
              <a:solidFill>
                <a:srgbClr val="333844"/>
              </a:solidFill>
              <a:latin typeface="黑体" panose="02010609060101010101" pitchFamily="49" charset="-122"/>
              <a:ea typeface="黑体" panose="02010609060101010101" pitchFamily="49" charset="-122"/>
            </a:endParaRPr>
          </a:p>
        </p:txBody>
      </p:sp>
      <p:sp>
        <p:nvSpPr>
          <p:cNvPr id="12" name="矩形 11"/>
          <p:cNvSpPr/>
          <p:nvPr/>
        </p:nvSpPr>
        <p:spPr>
          <a:xfrm>
            <a:off x="260670" y="3392709"/>
            <a:ext cx="3723322" cy="3046988"/>
          </a:xfrm>
          <a:prstGeom prst="rect">
            <a:avLst/>
          </a:prstGeom>
          <a:ln>
            <a:noFill/>
          </a:ln>
        </p:spPr>
        <p:txBody>
          <a:bodyPr wrap="square">
            <a:spAutoFit/>
          </a:bodyPr>
          <a:lstStyle/>
          <a:p>
            <a:pPr algn="just">
              <a:lnSpc>
                <a:spcPct val="150000"/>
              </a:lnSpc>
            </a:pPr>
            <a:r>
              <a:rPr lang="zh-CN" altLang="en-US" sz="1600" dirty="0">
                <a:solidFill>
                  <a:srgbClr val="333844"/>
                </a:solidFill>
                <a:latin typeface="黑体" panose="02010609060101010101" pitchFamily="49" charset="-122"/>
                <a:ea typeface="黑体" panose="02010609060101010101" pitchFamily="49" charset="-122"/>
              </a:rPr>
              <a:t>云计算使得企业从服务器、机柜、带宽、交换机、网络配置、软件安装、虚拟化等底层诸多事项需专业人士来负责，到只需轻点指尖或通过脚本即可自助搭建应用所需的软硬件环境的时代来临。使用者可以随时获取“云”上的资源，按需求量使用</a:t>
            </a:r>
            <a:r>
              <a:rPr lang="zh-CN" altLang="en-US" sz="1600" dirty="0" smtClean="0">
                <a:solidFill>
                  <a:srgbClr val="333844"/>
                </a:solidFill>
                <a:latin typeface="黑体" panose="02010609060101010101" pitchFamily="49" charset="-122"/>
                <a:ea typeface="黑体" panose="02010609060101010101" pitchFamily="49" charset="-122"/>
              </a:rPr>
              <a:t>，无限</a:t>
            </a:r>
            <a:r>
              <a:rPr lang="zh-CN" altLang="en-US" sz="1600" dirty="0">
                <a:solidFill>
                  <a:srgbClr val="333844"/>
                </a:solidFill>
                <a:latin typeface="黑体" panose="02010609060101010101" pitchFamily="49" charset="-122"/>
                <a:ea typeface="黑体" panose="02010609060101010101" pitchFamily="49" charset="-122"/>
              </a:rPr>
              <a:t>扩展的，只要按使用量付费就</a:t>
            </a:r>
            <a:r>
              <a:rPr lang="zh-CN" altLang="en-US" sz="1600" dirty="0" smtClean="0">
                <a:solidFill>
                  <a:srgbClr val="333844"/>
                </a:solidFill>
                <a:latin typeface="黑体" panose="02010609060101010101" pitchFamily="49" charset="-122"/>
                <a:ea typeface="黑体" panose="02010609060101010101" pitchFamily="49" charset="-122"/>
              </a:rPr>
              <a:t>可以。</a:t>
            </a:r>
            <a:endParaRPr lang="zh-CN" altLang="en-US" sz="1600" dirty="0">
              <a:solidFill>
                <a:srgbClr val="333844"/>
              </a:solidFill>
              <a:latin typeface="黑体" panose="02010609060101010101" pitchFamily="49" charset="-122"/>
              <a:ea typeface="黑体" panose="02010609060101010101" pitchFamily="49" charset="-122"/>
            </a:endParaRPr>
          </a:p>
        </p:txBody>
      </p:sp>
      <p:sp>
        <p:nvSpPr>
          <p:cNvPr id="13" name="矩形 12"/>
          <p:cNvSpPr/>
          <p:nvPr/>
        </p:nvSpPr>
        <p:spPr>
          <a:xfrm>
            <a:off x="5037931" y="2995684"/>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IaaS</a:t>
            </a:r>
            <a:r>
              <a:rPr lang="zh-CN" altLang="en-US" sz="2000" dirty="0">
                <a:latin typeface="黑体" panose="02010609060101010101" pitchFamily="49" charset="-122"/>
                <a:ea typeface="黑体" panose="02010609060101010101" pitchFamily="49" charset="-122"/>
              </a:rPr>
              <a:t>基础设施即服务</a:t>
            </a:r>
          </a:p>
        </p:txBody>
      </p:sp>
      <p:sp>
        <p:nvSpPr>
          <p:cNvPr id="14" name="矩形 13"/>
          <p:cNvSpPr/>
          <p:nvPr/>
        </p:nvSpPr>
        <p:spPr>
          <a:xfrm>
            <a:off x="8843704" y="2996960"/>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PaaS</a:t>
            </a:r>
            <a:r>
              <a:rPr lang="zh-CN" altLang="en-US" sz="2000" dirty="0">
                <a:latin typeface="黑体" panose="02010609060101010101" pitchFamily="49" charset="-122"/>
                <a:ea typeface="黑体" panose="02010609060101010101" pitchFamily="49" charset="-122"/>
              </a:rPr>
              <a:t>平台设施即服务</a:t>
            </a:r>
          </a:p>
        </p:txBody>
      </p:sp>
      <p:sp>
        <p:nvSpPr>
          <p:cNvPr id="15" name="矩形 14"/>
          <p:cNvSpPr/>
          <p:nvPr/>
        </p:nvSpPr>
        <p:spPr>
          <a:xfrm>
            <a:off x="1404339" y="2992599"/>
            <a:ext cx="1210588" cy="400110"/>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使用简单</a:t>
            </a:r>
            <a:endParaRPr lang="zh-CN" altLang="en-US" sz="2000" b="1" dirty="0">
              <a:latin typeface="黑体" panose="02010609060101010101" pitchFamily="49" charset="-122"/>
              <a:ea typeface="黑体" panose="02010609060101010101" pitchFamily="49" charset="-122"/>
            </a:endParaRPr>
          </a:p>
        </p:txBody>
      </p:sp>
      <p:cxnSp>
        <p:nvCxnSpPr>
          <p:cNvPr id="19" name="直接连接符 18"/>
          <p:cNvCxnSpPr/>
          <p:nvPr/>
        </p:nvCxnSpPr>
        <p:spPr>
          <a:xfrm>
            <a:off x="435638" y="3392709"/>
            <a:ext cx="3331028"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98571" y="3392709"/>
            <a:ext cx="2840527"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24122" y="3392709"/>
            <a:ext cx="2612572"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1007" y="828675"/>
            <a:ext cx="5493701" cy="5734050"/>
          </a:xfrm>
          <a:prstGeom prst="rect">
            <a:avLst/>
          </a:prstGeom>
        </p:spPr>
      </p:pic>
      <p:sp>
        <p:nvSpPr>
          <p:cNvPr id="13" name="矩形 12"/>
          <p:cNvSpPr/>
          <p:nvPr/>
        </p:nvSpPr>
        <p:spPr>
          <a:xfrm>
            <a:off x="0" y="828676"/>
            <a:ext cx="5522302" cy="5734050"/>
          </a:xfrm>
          <a:prstGeom prst="rect">
            <a:avLst/>
          </a:prstGeom>
          <a:gradFill flip="none" rotWithShape="1">
            <a:gsLst>
              <a:gs pos="24000">
                <a:srgbClr val="424752">
                  <a:alpha val="77000"/>
                </a:srgbClr>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dirty="0"/>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229465" y="5232419"/>
            <a:ext cx="5404938" cy="1113766"/>
          </a:xfrm>
          <a:prstGeom prst="rect">
            <a:avLst/>
          </a:prstGeom>
          <a:noFill/>
        </p:spPr>
        <p:txBody>
          <a:bodyPr wrap="square" rtlCol="0">
            <a:spAutoFit/>
          </a:bodyPr>
          <a:lstStyle/>
          <a:p>
            <a:pPr>
              <a:lnSpc>
                <a:spcPct val="150000"/>
              </a:lnSpc>
            </a:pPr>
            <a:r>
              <a:rPr lang="zh-CN" altLang="en-US" sz="2400"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5522302" y="946839"/>
            <a:ext cx="6325572" cy="1523494"/>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计算难以保证实时性</a:t>
            </a:r>
            <a:r>
              <a:rPr lang="zh-CN" altLang="en-US" sz="2000" b="1" dirty="0" smtClean="0">
                <a:solidFill>
                  <a:schemeClr val="bg1"/>
                </a:solidFill>
                <a:latin typeface="黑体" panose="02010609060101010101" pitchFamily="49" charset="-122"/>
                <a:ea typeface="黑体" panose="02010609060101010101" pitchFamily="49" charset="-122"/>
              </a:rPr>
              <a:t>要求</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计算将全部数据上传至云计算中心进行处理，其处理速度受到网络带宽、中心计算能力、总计算任务量、请求响应链路长度等多因素的影响，可能造成无法接受的处理时延。</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5522302" y="4547825"/>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计算的资源开销</a:t>
            </a:r>
            <a:r>
              <a:rPr lang="zh-CN" altLang="en-US" sz="2000" b="1" dirty="0" smtClean="0">
                <a:solidFill>
                  <a:schemeClr val="bg1"/>
                </a:solidFill>
                <a:latin typeface="黑体" panose="02010609060101010101" pitchFamily="49" charset="-122"/>
                <a:ea typeface="黑体" panose="02010609060101010101" pitchFamily="49" charset="-122"/>
              </a:rPr>
              <a:t>较大</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随着</a:t>
            </a:r>
            <a:r>
              <a:rPr lang="zh-CN" altLang="en-US" sz="1400" dirty="0">
                <a:solidFill>
                  <a:srgbClr val="D9D9D9"/>
                </a:solidFill>
                <a:latin typeface="黑体" panose="02010609060101010101" pitchFamily="49" charset="-122"/>
                <a:ea typeface="黑体" panose="02010609060101010101" pitchFamily="49" charset="-122"/>
              </a:rPr>
              <a:t>数据量的攀升，数据传输带来的网络流量开销也在逐渐升高，有时候这些开销并不是完全必要的。以野生动物保护区监控图像处理为例，大量的监控图像中并未包含任何动物，然而云计算模型仍然会对每一张图片进行传输、处理和存储。</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8" name="矩形 7"/>
          <p:cNvSpPr/>
          <p:nvPr/>
        </p:nvSpPr>
        <p:spPr>
          <a:xfrm>
            <a:off x="5522302" y="2562666"/>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计算难以保证用户</a:t>
            </a:r>
            <a:r>
              <a:rPr lang="zh-CN" altLang="en-US" sz="2000" b="1" dirty="0" smtClean="0">
                <a:solidFill>
                  <a:schemeClr val="bg1"/>
                </a:solidFill>
                <a:latin typeface="黑体" panose="02010609060101010101" pitchFamily="49" charset="-122"/>
                <a:ea typeface="黑体" panose="02010609060101010101" pitchFamily="49" charset="-122"/>
              </a:rPr>
              <a:t>隐私</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处理的数据可能是包含用户隐私的，例如家庭内的监控摄像头、工厂内的生产数据等，尽管存在用户隐私协议等约束，但服务提供商对数据的实际使用情况是不透明的。同时许多工厂也不希望将生产数据放到公共云端，更可能还存放在内部私有云或内部子系统。</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6675" y="5445938"/>
            <a:ext cx="162790" cy="7929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管理服务</a:t>
              </a:r>
              <a:endParaRPr lang="zh-CN" altLang="en-US" sz="20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数据生命周期服务</a:t>
              </a:r>
              <a:endParaRPr lang="zh-CN" altLang="en-US" sz="20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安全服务</a:t>
              </a:r>
              <a:endParaRPr lang="zh-CN" altLang="en-US" sz="20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6096000" y="558846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50836" y="2231445"/>
            <a:ext cx="4974389"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38" name="矩形 37"/>
          <p:cNvSpPr/>
          <p:nvPr/>
        </p:nvSpPr>
        <p:spPr>
          <a:xfrm>
            <a:off x="612660" y="2198330"/>
            <a:ext cx="4907222"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222249" y="1108226"/>
            <a:ext cx="1165542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804942" y="3398657"/>
            <a:ext cx="1703648"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以网络协议处理和转换为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3536664" y="3423567"/>
            <a:ext cx="1814704"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以支持实时闭环控制业务为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0" name="矩形 9"/>
          <p:cNvSpPr/>
          <p:nvPr/>
        </p:nvSpPr>
        <p:spPr>
          <a:xfrm>
            <a:off x="717549" y="5092195"/>
            <a:ext cx="2044701"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以大规模数据处理为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3524392" y="5092195"/>
            <a:ext cx="1826975"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以低功耗信息采集和处理为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92" y="4580395"/>
            <a:ext cx="438150" cy="43815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71" y="4537787"/>
            <a:ext cx="454547" cy="45454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664" y="2868406"/>
            <a:ext cx="435536" cy="435536"/>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40" y="2746450"/>
            <a:ext cx="609600" cy="609600"/>
          </a:xfrm>
          <a:prstGeom prst="rect">
            <a:avLst/>
          </a:prstGeom>
        </p:spPr>
      </p:pic>
      <p:grpSp>
        <p:nvGrpSpPr>
          <p:cNvPr id="23" name="组合 22"/>
          <p:cNvGrpSpPr/>
          <p:nvPr/>
        </p:nvGrpSpPr>
        <p:grpSpPr>
          <a:xfrm>
            <a:off x="1303558" y="2905120"/>
            <a:ext cx="1205032" cy="369332"/>
            <a:chOff x="808258" y="2905120"/>
            <a:chExt cx="1205032" cy="369332"/>
          </a:xfrm>
        </p:grpSpPr>
        <p:sp>
          <p:nvSpPr>
            <p:cNvPr id="16" name="矩形 15"/>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边缘网关</a:t>
              </a:r>
              <a:endParaRPr lang="zh-CN" altLang="en-US" dirty="0">
                <a:solidFill>
                  <a:srgbClr val="2EBA7C"/>
                </a:solidFill>
              </a:endParaRPr>
            </a:p>
          </p:txBody>
        </p:sp>
        <p:cxnSp>
          <p:nvCxnSpPr>
            <p:cNvPr id="21" name="直接连接符 20"/>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079877" y="2889457"/>
            <a:ext cx="1338828" cy="369332"/>
            <a:chOff x="808258" y="2905120"/>
            <a:chExt cx="1338828" cy="369332"/>
          </a:xfrm>
        </p:grpSpPr>
        <p:sp>
          <p:nvSpPr>
            <p:cNvPr id="25" name="矩形 2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边缘控制器</a:t>
              </a:r>
            </a:p>
          </p:txBody>
        </p:sp>
        <p:cxnSp>
          <p:nvCxnSpPr>
            <p:cNvPr id="26" name="直接连接符 2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4139" y="4614804"/>
            <a:ext cx="1569660" cy="369332"/>
            <a:chOff x="808258" y="2905120"/>
            <a:chExt cx="1569660" cy="369332"/>
          </a:xfrm>
        </p:grpSpPr>
        <p:sp>
          <p:nvSpPr>
            <p:cNvPr id="29" name="矩形 28"/>
            <p:cNvSpPr/>
            <p:nvPr/>
          </p:nvSpPr>
          <p:spPr>
            <a:xfrm>
              <a:off x="808258" y="2905120"/>
              <a:ext cx="1569660"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边缘云服务器</a:t>
              </a:r>
            </a:p>
          </p:txBody>
        </p:sp>
        <p:cxnSp>
          <p:nvCxnSpPr>
            <p:cNvPr id="30" name="直接连接符 29"/>
            <p:cNvCxnSpPr/>
            <p:nvPr/>
          </p:nvCxnSpPr>
          <p:spPr>
            <a:xfrm>
              <a:off x="834379" y="2905120"/>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4379" y="3258789"/>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12540" y="4622904"/>
            <a:ext cx="1338828" cy="369332"/>
            <a:chOff x="808258" y="2905120"/>
            <a:chExt cx="1338828" cy="369332"/>
          </a:xfrm>
        </p:grpSpPr>
        <p:sp>
          <p:nvSpPr>
            <p:cNvPr id="35" name="矩形 3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边缘传感器</a:t>
              </a:r>
            </a:p>
          </p:txBody>
        </p:sp>
        <p:cxnSp>
          <p:nvCxnSpPr>
            <p:cNvPr id="36" name="直接连接符 3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078969" y="2297093"/>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节点实体</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1" name="矩形 40"/>
          <p:cNvSpPr/>
          <p:nvPr/>
        </p:nvSpPr>
        <p:spPr>
          <a:xfrm>
            <a:off x="7859563" y="2313622"/>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计算平台</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7845801" y="2943525"/>
            <a:ext cx="3262432"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一般采用</a:t>
            </a:r>
            <a:r>
              <a:rPr lang="en-US" altLang="zh-CN" sz="1600" dirty="0">
                <a:solidFill>
                  <a:srgbClr val="D9D9D9"/>
                </a:solidFill>
                <a:latin typeface="黑体" panose="02010609060101010101" pitchFamily="49" charset="-122"/>
                <a:ea typeface="黑体" panose="02010609060101010101" pitchFamily="49" charset="-122"/>
              </a:rPr>
              <a:t>Cloud Native</a:t>
            </a:r>
            <a:r>
              <a:rPr lang="zh-CN" altLang="en-US" sz="1600" dirty="0">
                <a:solidFill>
                  <a:srgbClr val="D9D9D9"/>
                </a:solidFill>
                <a:latin typeface="黑体" panose="02010609060101010101" pitchFamily="49" charset="-122"/>
                <a:ea typeface="黑体" panose="02010609060101010101" pitchFamily="49" charset="-122"/>
              </a:rPr>
              <a:t>云原生技术</a:t>
            </a:r>
          </a:p>
        </p:txBody>
      </p:sp>
      <p:sp>
        <p:nvSpPr>
          <p:cNvPr id="43" name="矩形 42"/>
          <p:cNvSpPr/>
          <p:nvPr/>
        </p:nvSpPr>
        <p:spPr>
          <a:xfrm>
            <a:off x="7936909" y="5400722"/>
            <a:ext cx="2031325" cy="338554"/>
          </a:xfrm>
          <a:prstGeom prst="rect">
            <a:avLst/>
          </a:prstGeom>
        </p:spPr>
        <p:txBody>
          <a:bodyPr wrap="none">
            <a:spAutoFit/>
          </a:bodyPr>
          <a:lstStyle/>
          <a:p>
            <a:r>
              <a:rPr lang="zh-CN" altLang="en-US" sz="1600" dirty="0" smtClean="0">
                <a:solidFill>
                  <a:srgbClr val="D9D9D9"/>
                </a:solidFill>
                <a:latin typeface="黑体" panose="02010609060101010101" pitchFamily="49" charset="-122"/>
                <a:ea typeface="黑体" panose="02010609060101010101" pitchFamily="49" charset="-122"/>
              </a:rPr>
              <a:t>边云</a:t>
            </a:r>
            <a:r>
              <a:rPr lang="zh-CN" altLang="en-US" sz="1600" dirty="0">
                <a:solidFill>
                  <a:srgbClr val="D9D9D9"/>
                </a:solidFill>
                <a:latin typeface="黑体" panose="02010609060101010101" pitchFamily="49" charset="-122"/>
                <a:ea typeface="黑体" panose="02010609060101010101" pitchFamily="49" charset="-122"/>
              </a:rPr>
              <a:t>协同和边缘</a:t>
            </a:r>
            <a:r>
              <a:rPr lang="zh-CN" altLang="en-US" sz="1600" dirty="0" smtClean="0">
                <a:solidFill>
                  <a:srgbClr val="D9D9D9"/>
                </a:solidFill>
                <a:latin typeface="黑体" panose="02010609060101010101" pitchFamily="49" charset="-122"/>
                <a:ea typeface="黑体" panose="02010609060101010101" pitchFamily="49" charset="-122"/>
              </a:rPr>
              <a:t>智能</a:t>
            </a:r>
            <a:endParaRPr lang="zh-CN" altLang="en-US" sz="1600" dirty="0">
              <a:solidFill>
                <a:srgbClr val="D9D9D9"/>
              </a:solidFill>
            </a:endParaRPr>
          </a:p>
        </p:txBody>
      </p:sp>
      <p:sp>
        <p:nvSpPr>
          <p:cNvPr id="44" name="矩形 43"/>
          <p:cNvSpPr/>
          <p:nvPr/>
        </p:nvSpPr>
        <p:spPr>
          <a:xfrm>
            <a:off x="7936909" y="4700905"/>
            <a:ext cx="1826141"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支持异构计算能力</a:t>
            </a:r>
          </a:p>
        </p:txBody>
      </p:sp>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476" y="3739231"/>
            <a:ext cx="656283" cy="545482"/>
          </a:xfrm>
          <a:prstGeom prst="rect">
            <a:avLst/>
          </a:prstGeom>
        </p:spPr>
      </p:pic>
      <p:pic>
        <p:nvPicPr>
          <p:cNvPr id="49" name="图片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317" y="3799905"/>
            <a:ext cx="851189" cy="486394"/>
          </a:xfrm>
          <a:prstGeom prst="rect">
            <a:avLst/>
          </a:prstGeom>
        </p:spPr>
      </p:pic>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820" y="3729724"/>
            <a:ext cx="704866" cy="563893"/>
          </a:xfrm>
          <a:prstGeom prst="rect">
            <a:avLst/>
          </a:prstGeom>
        </p:spPr>
      </p:pic>
      <p:pic>
        <p:nvPicPr>
          <p:cNvPr id="51" name="图片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544" y="3706870"/>
            <a:ext cx="609600" cy="609600"/>
          </a:xfrm>
          <a:prstGeom prst="rect">
            <a:avLst/>
          </a:prstGeom>
        </p:spPr>
      </p:pic>
      <p:sp>
        <p:nvSpPr>
          <p:cNvPr id="52" name="矩形 51"/>
          <p:cNvSpPr/>
          <p:nvPr/>
        </p:nvSpPr>
        <p:spPr>
          <a:xfrm>
            <a:off x="6685312" y="3426553"/>
            <a:ext cx="723275" cy="307777"/>
          </a:xfrm>
          <a:prstGeom prst="rect">
            <a:avLst/>
          </a:prstGeom>
        </p:spPr>
        <p:txBody>
          <a:bodyPr wrap="none">
            <a:spAutoFit/>
          </a:bodyPr>
          <a:lstStyle/>
          <a:p>
            <a:r>
              <a:rPr lang="en-US" altLang="zh-CN" sz="1400" dirty="0">
                <a:solidFill>
                  <a:srgbClr val="2EBA7C"/>
                </a:solidFill>
                <a:latin typeface="黑体" panose="02010609060101010101" pitchFamily="49" charset="-122"/>
                <a:ea typeface="黑体" panose="02010609060101010101" pitchFamily="49" charset="-122"/>
              </a:rPr>
              <a:t>DevOps</a:t>
            </a:r>
            <a:endParaRPr lang="zh-CN" altLang="en-US" sz="1400" dirty="0">
              <a:solidFill>
                <a:srgbClr val="2EBA7C"/>
              </a:solidFill>
            </a:endParaRPr>
          </a:p>
        </p:txBody>
      </p:sp>
      <p:sp>
        <p:nvSpPr>
          <p:cNvPr id="54" name="矩形 53"/>
          <p:cNvSpPr/>
          <p:nvPr/>
        </p:nvSpPr>
        <p:spPr>
          <a:xfrm>
            <a:off x="7923553" y="3426554"/>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微服务</a:t>
            </a:r>
          </a:p>
        </p:txBody>
      </p:sp>
      <p:sp>
        <p:nvSpPr>
          <p:cNvPr id="55" name="矩形 54"/>
          <p:cNvSpPr/>
          <p:nvPr/>
        </p:nvSpPr>
        <p:spPr>
          <a:xfrm>
            <a:off x="9067354" y="3408311"/>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容器化</a:t>
            </a:r>
          </a:p>
        </p:txBody>
      </p:sp>
      <p:sp>
        <p:nvSpPr>
          <p:cNvPr id="60" name="矩形 59"/>
          <p:cNvSpPr/>
          <p:nvPr/>
        </p:nvSpPr>
        <p:spPr>
          <a:xfrm>
            <a:off x="10107565" y="3399093"/>
            <a:ext cx="902811"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持续交付</a:t>
            </a:r>
          </a:p>
        </p:txBody>
      </p:sp>
      <p:sp>
        <p:nvSpPr>
          <p:cNvPr id="61" name="矩形 60"/>
          <p:cNvSpPr/>
          <p:nvPr/>
        </p:nvSpPr>
        <p:spPr>
          <a:xfrm>
            <a:off x="7636827" y="385778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2" name="矩形 61"/>
          <p:cNvSpPr/>
          <p:nvPr/>
        </p:nvSpPr>
        <p:spPr>
          <a:xfrm>
            <a:off x="8726147"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3" name="矩形 62"/>
          <p:cNvSpPr/>
          <p:nvPr/>
        </p:nvSpPr>
        <p:spPr>
          <a:xfrm>
            <a:off x="9888271"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grpSp>
        <p:nvGrpSpPr>
          <p:cNvPr id="64" name="组合 63"/>
          <p:cNvGrpSpPr/>
          <p:nvPr/>
        </p:nvGrpSpPr>
        <p:grpSpPr>
          <a:xfrm>
            <a:off x="6627598" y="2965787"/>
            <a:ext cx="1205032" cy="369332"/>
            <a:chOff x="808258" y="2905120"/>
            <a:chExt cx="1205032" cy="369332"/>
          </a:xfrm>
        </p:grpSpPr>
        <p:sp>
          <p:nvSpPr>
            <p:cNvPr id="65" name="矩形 64"/>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软件平台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66" name="直接连接符 6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627598" y="4692917"/>
            <a:ext cx="1205032" cy="369332"/>
            <a:chOff x="808258" y="2905120"/>
            <a:chExt cx="1205032" cy="369332"/>
          </a:xfrm>
        </p:grpSpPr>
        <p:sp>
          <p:nvSpPr>
            <p:cNvPr id="69" name="矩形 68"/>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硬件</a:t>
              </a:r>
              <a:r>
                <a:rPr lang="zh-CN" altLang="en-US" dirty="0" smtClean="0">
                  <a:solidFill>
                    <a:srgbClr val="2EBA7C"/>
                  </a:solidFill>
                  <a:latin typeface="黑体" panose="02010609060101010101" pitchFamily="49" charset="-122"/>
                  <a:ea typeface="黑体" panose="02010609060101010101" pitchFamily="49" charset="-122"/>
                </a:rPr>
                <a:t>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0" name="直接连接符 69"/>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6619856" y="5381403"/>
            <a:ext cx="1205032" cy="369332"/>
            <a:chOff x="808258" y="2905120"/>
            <a:chExt cx="1205032" cy="369332"/>
          </a:xfrm>
        </p:grpSpPr>
        <p:sp>
          <p:nvSpPr>
            <p:cNvPr id="73" name="矩形 72"/>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关键特征</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4" name="直接连接符 73"/>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smtClean="0"/>
              <a:t>异构计算</a:t>
            </a:r>
            <a:endParaRPr lang="en-US" altLang="zh-CN" sz="2000" dirty="0" smtClean="0"/>
          </a:p>
          <a:p>
            <a:pPr marL="0" indent="0" algn="just">
              <a:buNone/>
            </a:pPr>
            <a:r>
              <a:rPr lang="zh-CN" altLang="en-US" sz="1600" dirty="0" smtClean="0">
                <a:solidFill>
                  <a:srgbClr val="D9D9D9"/>
                </a:solidFill>
              </a:rPr>
              <a:t>随着</a:t>
            </a:r>
            <a:r>
              <a:rPr lang="zh-CN" altLang="en-US" sz="1600" dirty="0">
                <a:solidFill>
                  <a:srgbClr val="D9D9D9"/>
                </a:solidFill>
              </a:rPr>
              <a:t>云游戏、</a:t>
            </a:r>
            <a:r>
              <a:rPr lang="en-US" altLang="zh-CN" sz="1600" dirty="0" smtClean="0">
                <a:solidFill>
                  <a:srgbClr val="D9D9D9"/>
                </a:solidFill>
              </a:rPr>
              <a:t>VR/AR</a:t>
            </a:r>
            <a:r>
              <a:rPr lang="zh-CN" altLang="en-US" sz="1600" dirty="0" smtClean="0">
                <a:solidFill>
                  <a:srgbClr val="D9D9D9"/>
                </a:solidFill>
              </a:rPr>
              <a:t>、自动驾驶、物</a:t>
            </a:r>
            <a:r>
              <a:rPr lang="zh-CN" altLang="en-US" sz="1600" dirty="0">
                <a:solidFill>
                  <a:srgbClr val="D9D9D9"/>
                </a:solidFill>
              </a:rPr>
              <a:t>联网、移动应用、短视频、个人娱乐、人工智能的爆炸式增长</a:t>
            </a:r>
            <a:r>
              <a:rPr lang="zh-CN" altLang="en-US" sz="1600" dirty="0" smtClean="0">
                <a:solidFill>
                  <a:srgbClr val="D9D9D9"/>
                </a:solidFill>
              </a:rPr>
              <a:t>，带来</a:t>
            </a:r>
            <a:r>
              <a:rPr lang="zh-CN" altLang="en-US" sz="1600" dirty="0">
                <a:solidFill>
                  <a:srgbClr val="D9D9D9"/>
                </a:solidFill>
              </a:rPr>
              <a:t>数据的多样性（如语音、文本、图片、视频等</a:t>
            </a:r>
            <a:r>
              <a:rPr lang="zh-CN" altLang="en-US" sz="1600" dirty="0" smtClean="0">
                <a:solidFill>
                  <a:srgbClr val="D9D9D9"/>
                </a:solidFill>
              </a:rPr>
              <a:t>）。单一</a:t>
            </a:r>
            <a:r>
              <a:rPr lang="zh-CN" altLang="en-US" sz="1600" dirty="0">
                <a:solidFill>
                  <a:srgbClr val="D9D9D9"/>
                </a:solidFill>
              </a:rPr>
              <a:t>计算平台难以适应业务场景化与多样化</a:t>
            </a:r>
            <a:r>
              <a:rPr lang="zh-CN" altLang="en-US" sz="1600" dirty="0" smtClean="0">
                <a:solidFill>
                  <a:srgbClr val="D9D9D9"/>
                </a:solidFill>
              </a:rPr>
              <a:t>要求，多样性</a:t>
            </a:r>
            <a:r>
              <a:rPr lang="zh-CN" altLang="en-US" sz="1600" dirty="0">
                <a:solidFill>
                  <a:srgbClr val="D9D9D9"/>
                </a:solidFill>
              </a:rPr>
              <a:t>计算成为迫切需求</a:t>
            </a:r>
            <a:r>
              <a:rPr lang="zh-CN" altLang="en-US" sz="1600" dirty="0" smtClean="0">
                <a:solidFill>
                  <a:srgbClr val="D9D9D9"/>
                </a:solidFill>
              </a:rPr>
              <a:t>。</a:t>
            </a:r>
            <a:endParaRPr lang="en-US" altLang="zh-CN" sz="1600" dirty="0" smtClean="0">
              <a:solidFill>
                <a:srgbClr val="D9D9D9"/>
              </a:solidFill>
            </a:endParaRPr>
          </a:p>
          <a:p>
            <a:pPr marL="0" indent="0" algn="just">
              <a:buNone/>
            </a:pPr>
            <a:r>
              <a:rPr lang="zh-CN" altLang="en-US" sz="1600" dirty="0" smtClean="0">
                <a:solidFill>
                  <a:srgbClr val="D9D9D9"/>
                </a:solidFill>
              </a:rPr>
              <a:t>在</a:t>
            </a:r>
            <a:r>
              <a:rPr lang="zh-CN" altLang="en-US" sz="1600" dirty="0">
                <a:solidFill>
                  <a:srgbClr val="D9D9D9"/>
                </a:solidFill>
              </a:rPr>
              <a:t>各类边缘计算场景中，不同的计算任务对于硬件资源的需求是不同的，从计算模式、并发数、迭代深度等多方面考虑</a:t>
            </a:r>
            <a:r>
              <a:rPr lang="zh-CN" altLang="en-US" sz="1600" dirty="0" smtClean="0">
                <a:solidFill>
                  <a:srgbClr val="D9D9D9"/>
                </a:solidFill>
              </a:rPr>
              <a:t>，一个分布式系统可能</a:t>
            </a:r>
            <a:r>
              <a:rPr lang="zh-CN" altLang="en-US" sz="1600" dirty="0">
                <a:solidFill>
                  <a:srgbClr val="D9D9D9"/>
                </a:solidFill>
              </a:rPr>
              <a:t>需要 </a:t>
            </a:r>
            <a:r>
              <a:rPr lang="en-US" altLang="zh-CN" sz="1600" dirty="0">
                <a:solidFill>
                  <a:srgbClr val="D9D9D9"/>
                </a:solidFill>
              </a:rPr>
              <a:t>x86</a:t>
            </a:r>
            <a:r>
              <a:rPr lang="zh-CN" altLang="en-US" sz="1600" dirty="0">
                <a:solidFill>
                  <a:srgbClr val="D9D9D9"/>
                </a:solidFill>
              </a:rPr>
              <a:t>、</a:t>
            </a:r>
            <a:r>
              <a:rPr lang="en-US" altLang="zh-CN" sz="1600" dirty="0">
                <a:solidFill>
                  <a:srgbClr val="D9D9D9"/>
                </a:solidFill>
              </a:rPr>
              <a:t>ARM</a:t>
            </a:r>
            <a:r>
              <a:rPr lang="zh-CN" altLang="en-US" sz="1600" dirty="0">
                <a:solidFill>
                  <a:srgbClr val="D9D9D9"/>
                </a:solidFill>
              </a:rPr>
              <a:t>、</a:t>
            </a:r>
            <a:r>
              <a:rPr lang="en-US" altLang="zh-CN" sz="1600" dirty="0">
                <a:solidFill>
                  <a:srgbClr val="D9D9D9"/>
                </a:solidFill>
              </a:rPr>
              <a:t>GPU</a:t>
            </a:r>
            <a:r>
              <a:rPr lang="zh-CN" altLang="en-US" sz="1600" dirty="0">
                <a:solidFill>
                  <a:srgbClr val="D9D9D9"/>
                </a:solidFill>
              </a:rPr>
              <a:t>、</a:t>
            </a:r>
            <a:r>
              <a:rPr lang="en-US" altLang="zh-CN" sz="1600" dirty="0">
                <a:solidFill>
                  <a:srgbClr val="D9D9D9"/>
                </a:solidFill>
              </a:rPr>
              <a:t>NPU </a:t>
            </a:r>
            <a:r>
              <a:rPr lang="zh-CN" altLang="en-US" sz="1600" dirty="0">
                <a:solidFill>
                  <a:srgbClr val="D9D9D9"/>
                </a:solidFill>
              </a:rPr>
              <a:t>等多种类型的芯片支持</a:t>
            </a:r>
            <a:r>
              <a:rPr lang="zh-CN" altLang="en-US" sz="1600" dirty="0" smtClean="0">
                <a:solidFill>
                  <a:srgbClr val="D9D9D9"/>
                </a:solidFill>
              </a:rPr>
              <a:t>。</a:t>
            </a:r>
            <a:endParaRPr lang="zh-CN" altLang="en-US" sz="1600" dirty="0">
              <a:solidFill>
                <a:srgbClr val="D9D9D9"/>
              </a:solidFill>
            </a:endParaRPr>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边缘智能</a:t>
            </a:r>
            <a:endParaRPr lang="en-US" altLang="zh-CN" sz="2000" dirty="0"/>
          </a:p>
          <a:p>
            <a:pPr marL="0" indent="0">
              <a:buNone/>
            </a:pPr>
            <a:r>
              <a:rPr lang="zh-CN" altLang="en-US" sz="1600" dirty="0">
                <a:solidFill>
                  <a:srgbClr val="D9D9D9"/>
                </a:solidFill>
              </a:rPr>
              <a:t>边缘智能利用</a:t>
            </a:r>
            <a:r>
              <a:rPr lang="en-US" altLang="zh-CN" sz="1600" dirty="0">
                <a:solidFill>
                  <a:srgbClr val="D9D9D9"/>
                </a:solidFill>
              </a:rPr>
              <a:t>AI</a:t>
            </a:r>
            <a:r>
              <a:rPr lang="zh-CN" altLang="en-US" sz="1600" dirty="0">
                <a:solidFill>
                  <a:srgbClr val="D9D9D9"/>
                </a:solidFill>
              </a:rPr>
              <a:t>技术为边缘侧赋能</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一方面，</a:t>
            </a:r>
            <a:r>
              <a:rPr lang="en-US" altLang="zh-CN" sz="1600" dirty="0" smtClean="0">
                <a:solidFill>
                  <a:srgbClr val="D9D9D9"/>
                </a:solidFill>
              </a:rPr>
              <a:t>AI</a:t>
            </a:r>
            <a:r>
              <a:rPr lang="zh-CN" altLang="en-US" sz="1600" dirty="0">
                <a:solidFill>
                  <a:srgbClr val="D9D9D9"/>
                </a:solidFill>
              </a:rPr>
              <a:t>通过边缘节点能够获得更丰富的数据，并针对不同应用场景实现个性化和泛在化，极大地扩展人工智能的应用场景</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另一方面</a:t>
            </a:r>
            <a:r>
              <a:rPr lang="zh-CN" altLang="en-US" sz="1600" dirty="0">
                <a:solidFill>
                  <a:srgbClr val="D9D9D9"/>
                </a:solidFill>
              </a:rPr>
              <a:t>，边缘节点可以借助</a:t>
            </a:r>
            <a:r>
              <a:rPr lang="en-US" altLang="zh-CN" sz="1600" dirty="0">
                <a:solidFill>
                  <a:srgbClr val="D9D9D9"/>
                </a:solidFill>
              </a:rPr>
              <a:t>AI</a:t>
            </a:r>
            <a:r>
              <a:rPr lang="zh-CN" altLang="en-US" sz="1600" dirty="0">
                <a:solidFill>
                  <a:srgbClr val="D9D9D9"/>
                </a:solidFill>
              </a:rPr>
              <a:t>技术更好地提供高级数据分析、场景感知、实时决策、自组织与协同等智能化服务</a:t>
            </a:r>
            <a:r>
              <a:rPr lang="zh-CN" altLang="en-US" sz="1600" dirty="0" smtClean="0">
                <a:solidFill>
                  <a:srgbClr val="D9D9D9"/>
                </a:solidFill>
              </a:rPr>
              <a:t>。</a:t>
            </a:r>
            <a:endParaRPr lang="en-US" altLang="zh-CN" sz="1600" dirty="0" smtClean="0">
              <a:solidFill>
                <a:srgbClr val="D9D9D9"/>
              </a:solidFill>
            </a:endParaRPr>
          </a:p>
          <a:p>
            <a:pPr marL="0" indent="0">
              <a:buNone/>
            </a:pPr>
            <a:r>
              <a:rPr lang="zh-CN" altLang="en-US" sz="1600" dirty="0" smtClean="0">
                <a:solidFill>
                  <a:srgbClr val="D9D9D9"/>
                </a:solidFill>
              </a:rPr>
              <a:t>边缘</a:t>
            </a:r>
            <a:r>
              <a:rPr lang="zh-CN" altLang="en-US" sz="1600" dirty="0">
                <a:solidFill>
                  <a:srgbClr val="D9D9D9"/>
                </a:solidFill>
              </a:rPr>
              <a:t>侧轻量级、低延时、高效的</a:t>
            </a:r>
            <a:r>
              <a:rPr lang="en-US" altLang="zh-CN" sz="1600" dirty="0">
                <a:solidFill>
                  <a:srgbClr val="D9D9D9"/>
                </a:solidFill>
              </a:rPr>
              <a:t>AI</a:t>
            </a:r>
            <a:r>
              <a:rPr lang="zh-CN" altLang="en-US" sz="1600" dirty="0">
                <a:solidFill>
                  <a:srgbClr val="D9D9D9"/>
                </a:solidFill>
              </a:rPr>
              <a:t>计算框架显得尤为重要。</a:t>
            </a:r>
          </a:p>
        </p:txBody>
      </p:sp>
      <p:sp>
        <p:nvSpPr>
          <p:cNvPr id="17" name="矩形 16"/>
          <p:cNvSpPr/>
          <p:nvPr/>
        </p:nvSpPr>
        <p:spPr>
          <a:xfrm>
            <a:off x="6619875" y="3566249"/>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978918"/>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978918"/>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面临实时性、可靠性、数据隐私保护以及通信成本等方面的挑战</a:t>
            </a:r>
          </a:p>
        </p:txBody>
      </p:sp>
      <p:sp>
        <p:nvSpPr>
          <p:cNvPr id="20" name="矩形 19"/>
          <p:cNvSpPr/>
          <p:nvPr/>
        </p:nvSpPr>
        <p:spPr>
          <a:xfrm>
            <a:off x="8572498" y="3566249"/>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资源消耗高，需配备高端</a:t>
            </a:r>
            <a:r>
              <a:rPr lang="en-US" altLang="zh-CN" sz="1600" dirty="0"/>
              <a:t>AI</a:t>
            </a:r>
            <a:r>
              <a:rPr lang="zh-CN" altLang="en-US" sz="1600" dirty="0"/>
              <a:t>芯片</a:t>
            </a:r>
          </a:p>
        </p:txBody>
      </p:sp>
      <p:sp>
        <p:nvSpPr>
          <p:cNvPr id="22" name="矩形 21"/>
          <p:cNvSpPr/>
          <p:nvPr/>
        </p:nvSpPr>
        <p:spPr>
          <a:xfrm>
            <a:off x="11034713" y="3005633"/>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630059"/>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775075"/>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666347" y="1904756"/>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边云协同</a:t>
            </a:r>
            <a:endParaRPr lang="en-US" altLang="zh-CN" sz="2000" dirty="0"/>
          </a:p>
          <a:p>
            <a:pPr marL="0" indent="0">
              <a:buNone/>
            </a:pPr>
            <a:r>
              <a:rPr lang="zh-CN" altLang="en-US" sz="1600" dirty="0">
                <a:solidFill>
                  <a:srgbClr val="D9D9D9"/>
                </a:solidFill>
              </a:rPr>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a:t>
            </a:r>
            <a:r>
              <a:rPr lang="zh-CN" altLang="en-US" sz="1600" dirty="0" smtClean="0">
                <a:solidFill>
                  <a:srgbClr val="D9D9D9"/>
                </a:solidFill>
              </a:rPr>
              <a:t>价值。</a:t>
            </a:r>
          </a:p>
          <a:p>
            <a:pPr marL="0" indent="0">
              <a:buNone/>
            </a:pPr>
            <a:r>
              <a:rPr lang="zh-CN" altLang="en-US" sz="1600" dirty="0" smtClean="0">
                <a:solidFill>
                  <a:srgbClr val="D9D9D9"/>
                </a:solidFill>
              </a:rPr>
              <a:t>当前边云协同主要包括：服务协同</a:t>
            </a:r>
            <a:r>
              <a:rPr lang="zh-CN" altLang="en-US" sz="1600" dirty="0">
                <a:solidFill>
                  <a:srgbClr val="D9D9D9"/>
                </a:solidFill>
              </a:rPr>
              <a:t>、</a:t>
            </a:r>
            <a:r>
              <a:rPr lang="zh-CN" altLang="en-US" sz="1600" dirty="0" smtClean="0">
                <a:solidFill>
                  <a:srgbClr val="D9D9D9"/>
                </a:solidFill>
              </a:rPr>
              <a:t>管理协同</a:t>
            </a:r>
            <a:r>
              <a:rPr lang="zh-CN" altLang="en-US" sz="1600" dirty="0">
                <a:solidFill>
                  <a:srgbClr val="D9D9D9"/>
                </a:solidFill>
              </a:rPr>
              <a:t>、</a:t>
            </a:r>
            <a:r>
              <a:rPr lang="zh-CN" altLang="en-US" sz="1600" dirty="0" smtClean="0">
                <a:solidFill>
                  <a:srgbClr val="D9D9D9"/>
                </a:solidFill>
              </a:rPr>
              <a:t>智能协同</a:t>
            </a:r>
            <a:r>
              <a:rPr lang="zh-CN" altLang="en-US" sz="1600" dirty="0">
                <a:solidFill>
                  <a:srgbClr val="D9D9D9"/>
                </a:solidFill>
              </a:rPr>
              <a:t>、</a:t>
            </a:r>
            <a:r>
              <a:rPr lang="zh-CN" altLang="en-US" sz="1600" dirty="0" smtClean="0">
                <a:solidFill>
                  <a:srgbClr val="D9D9D9"/>
                </a:solidFill>
              </a:rPr>
              <a:t>数据协同</a:t>
            </a:r>
            <a:r>
              <a:rPr lang="zh-CN" altLang="en-US" sz="1600" dirty="0">
                <a:solidFill>
                  <a:srgbClr val="D9D9D9"/>
                </a:solidFill>
              </a:rPr>
              <a:t>、</a:t>
            </a:r>
            <a:r>
              <a:rPr lang="zh-CN" altLang="en-US" sz="1600" dirty="0" smtClean="0">
                <a:solidFill>
                  <a:srgbClr val="D9D9D9"/>
                </a:solidFill>
              </a:rPr>
              <a:t>资源协同等。</a:t>
            </a:r>
            <a:endParaRPr lang="en-US" altLang="zh-CN" sz="1600" dirty="0">
              <a:solidFill>
                <a:srgbClr val="D9D9D9"/>
              </a:solidFill>
            </a:endParaRPr>
          </a:p>
        </p:txBody>
      </p:sp>
      <p:sp>
        <p:nvSpPr>
          <p:cNvPr id="12" name="矩形 11"/>
          <p:cNvSpPr/>
          <p:nvPr/>
        </p:nvSpPr>
        <p:spPr>
          <a:xfrm>
            <a:off x="6155054" y="136779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a:t>
            </a:r>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a:t>
            </a:r>
            <a:r>
              <a:rPr lang="zh-CN" altLang="en-US" sz="1200" dirty="0" smtClean="0">
                <a:latin typeface="黑体" panose="02010609060101010101" pitchFamily="49" charset="-122"/>
                <a:ea typeface="黑体" panose="02010609060101010101" pitchFamily="49" charset="-122"/>
              </a:rPr>
              <a:t>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a:t>
            </a:r>
            <a:r>
              <a:rPr lang="zh-CN" altLang="en-US" sz="1200" dirty="0" smtClean="0">
                <a:latin typeface="黑体" panose="02010609060101010101" pitchFamily="49" charset="-122"/>
                <a:ea typeface="黑体" panose="02010609060101010101" pitchFamily="49" charset="-122"/>
              </a:rPr>
              <a:t>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a:t>
            </a:r>
            <a:r>
              <a:rPr lang="zh-CN" altLang="en-US" sz="1200" dirty="0" smtClean="0">
                <a:latin typeface="黑体" panose="02010609060101010101" pitchFamily="49" charset="-122"/>
                <a:ea typeface="黑体" panose="02010609060101010101" pitchFamily="49" charset="-122"/>
              </a:rPr>
              <a:t>提升</a:t>
            </a:r>
            <a:endParaRPr lang="zh-CN" altLang="en-US" sz="12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应用实例</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容器化</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、部署软硬件环境</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分布式智能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推理</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数据采集与分析</a:t>
            </a:r>
            <a:endParaRPr lang="zh-CN" altLang="en-US" sz="12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业务</a:t>
            </a:r>
            <a:r>
              <a:rPr lang="zh-CN" altLang="en-US" sz="1200" dirty="0" smtClean="0">
                <a:latin typeface="黑体" panose="02010609060101010101" pitchFamily="49" charset="-122"/>
                <a:ea typeface="黑体" panose="02010609060101010101" pitchFamily="49" charset="-122"/>
              </a:rPr>
              <a:t>编排、开发测试、部署全生命周期</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集中式</a:t>
            </a:r>
            <a:r>
              <a:rPr lang="zh-CN" altLang="en-US" sz="1200" dirty="0">
                <a:latin typeface="黑体" panose="02010609060101010101" pitchFamily="49" charset="-122"/>
                <a:ea typeface="黑体" panose="02010609060101010101" pitchFamily="49" charset="-122"/>
              </a:rPr>
              <a:t>训练</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18844" y="3203045"/>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15103" y="3577575"/>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0251" y="3875461"/>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53944" y="2189685"/>
            <a:ext cx="3730375" cy="218122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770550" y="1887608"/>
            <a:ext cx="5457393" cy="2785378"/>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en-US" altLang="zh-CN" sz="2000" dirty="0" smtClean="0"/>
              <a:t>5G + </a:t>
            </a:r>
            <a:r>
              <a:rPr lang="zh-CN" altLang="en-US" sz="2000" dirty="0" smtClean="0"/>
              <a:t>边缘</a:t>
            </a:r>
            <a:r>
              <a:rPr lang="zh-CN" altLang="en-US" sz="2000" dirty="0"/>
              <a:t>计算</a:t>
            </a:r>
            <a:endParaRPr lang="en-US" altLang="zh-CN" sz="2000" dirty="0"/>
          </a:p>
          <a:p>
            <a:pPr marL="0" indent="0">
              <a:buNone/>
            </a:pPr>
            <a:r>
              <a:rPr lang="en-US" altLang="zh-CN" sz="1600" dirty="0" smtClean="0">
                <a:solidFill>
                  <a:srgbClr val="D9D9D9"/>
                </a:solidFill>
              </a:rPr>
              <a:t>5G</a:t>
            </a:r>
            <a:r>
              <a:rPr lang="zh-CN" altLang="en-US" sz="1600" dirty="0">
                <a:solidFill>
                  <a:srgbClr val="D9D9D9"/>
                </a:solidFill>
              </a:rPr>
              <a:t>提供</a:t>
            </a:r>
            <a:r>
              <a:rPr lang="en-US" altLang="zh-CN" sz="1600" dirty="0">
                <a:solidFill>
                  <a:srgbClr val="D9D9D9"/>
                </a:solidFill>
              </a:rPr>
              <a:t>10Gbps</a:t>
            </a:r>
            <a:r>
              <a:rPr lang="zh-CN" altLang="en-US" sz="1600" dirty="0">
                <a:solidFill>
                  <a:srgbClr val="D9D9D9"/>
                </a:solidFill>
              </a:rPr>
              <a:t>以上的峰值速率、更佳的移动性能、毫秒级时延和超高密度</a:t>
            </a:r>
            <a:r>
              <a:rPr lang="zh-CN" altLang="en-US" sz="1600" dirty="0" smtClean="0">
                <a:solidFill>
                  <a:srgbClr val="D9D9D9"/>
                </a:solidFill>
              </a:rPr>
              <a:t>连接。</a:t>
            </a:r>
            <a:r>
              <a:rPr lang="en-US" altLang="zh-CN" sz="1600" dirty="0" smtClean="0">
                <a:solidFill>
                  <a:srgbClr val="D9D9D9"/>
                </a:solidFill>
              </a:rPr>
              <a:t>5G</a:t>
            </a:r>
            <a:r>
              <a:rPr lang="zh-CN" altLang="en-US" sz="1600" dirty="0">
                <a:solidFill>
                  <a:srgbClr val="D9D9D9"/>
                </a:solidFill>
              </a:rPr>
              <a:t>为边缘计算产业的落地和发展提供了良好的网络</a:t>
            </a:r>
            <a:r>
              <a:rPr lang="zh-CN" altLang="en-US" sz="1600" dirty="0" smtClean="0">
                <a:solidFill>
                  <a:srgbClr val="D9D9D9"/>
                </a:solidFill>
              </a:rPr>
              <a:t>基础，</a:t>
            </a:r>
            <a:r>
              <a:rPr lang="zh-CN" altLang="en-US" sz="1600" dirty="0">
                <a:solidFill>
                  <a:srgbClr val="D9D9D9"/>
                </a:solidFill>
              </a:rPr>
              <a:t>三</a:t>
            </a:r>
            <a:r>
              <a:rPr lang="zh-CN" altLang="en-US" sz="1600" dirty="0" smtClean="0">
                <a:solidFill>
                  <a:srgbClr val="D9D9D9"/>
                </a:solidFill>
              </a:rPr>
              <a:t>大应用场景可以</a:t>
            </a:r>
            <a:r>
              <a:rPr lang="zh-CN" altLang="en-US" sz="1600" dirty="0">
                <a:solidFill>
                  <a:srgbClr val="D9D9D9"/>
                </a:solidFill>
              </a:rPr>
              <a:t>分别支持不同需求的边缘计算场景：对于时延要求极高的工业控制、对于带宽要求较高的</a:t>
            </a:r>
            <a:r>
              <a:rPr lang="en-US" altLang="zh-CN" sz="1600" dirty="0">
                <a:solidFill>
                  <a:srgbClr val="D9D9D9"/>
                </a:solidFill>
              </a:rPr>
              <a:t>AR/VR</a:t>
            </a:r>
            <a:r>
              <a:rPr lang="zh-CN" altLang="en-US" sz="1600" dirty="0">
                <a:solidFill>
                  <a:srgbClr val="D9D9D9"/>
                </a:solidFill>
              </a:rPr>
              <a:t>和直播、对于海量连接需求高的</a:t>
            </a:r>
            <a:r>
              <a:rPr lang="en-US" altLang="zh-CN" sz="1600" dirty="0">
                <a:solidFill>
                  <a:srgbClr val="D9D9D9"/>
                </a:solidFill>
              </a:rPr>
              <a:t>IoT</a:t>
            </a:r>
            <a:r>
              <a:rPr lang="zh-CN" altLang="en-US" sz="1600" dirty="0">
                <a:solidFill>
                  <a:srgbClr val="D9D9D9"/>
                </a:solidFill>
              </a:rPr>
              <a:t>设备接入等新兴业务。</a:t>
            </a:r>
            <a:endParaRPr lang="en-US" altLang="zh-CN" sz="1600" dirty="0">
              <a:solidFill>
                <a:srgbClr val="D9D9D9"/>
              </a:solidFill>
            </a:endParaRPr>
          </a:p>
        </p:txBody>
      </p:sp>
      <p:sp>
        <p:nvSpPr>
          <p:cNvPr id="4" name="矩形 3"/>
          <p:cNvSpPr/>
          <p:nvPr/>
        </p:nvSpPr>
        <p:spPr>
          <a:xfrm>
            <a:off x="6943725" y="3692537"/>
            <a:ext cx="3540594"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海量大规模连接物联网（</a:t>
            </a:r>
            <a:r>
              <a:rPr lang="en-US" altLang="zh-CN" b="1" dirty="0">
                <a:solidFill>
                  <a:srgbClr val="2A7C60"/>
                </a:solidFill>
                <a:latin typeface="黑体" panose="02010609060101010101" pitchFamily="49" charset="-122"/>
                <a:ea typeface="黑体" panose="02010609060101010101" pitchFamily="49" charset="-122"/>
              </a:rPr>
              <a:t>mMTC</a:t>
            </a:r>
            <a:r>
              <a:rPr lang="zh-CN" altLang="en-US" b="1" dirty="0">
                <a:solidFill>
                  <a:srgbClr val="2A7C60"/>
                </a:solidFill>
                <a:latin typeface="黑体" panose="02010609060101010101" pitchFamily="49" charset="-122"/>
                <a:ea typeface="黑体" panose="02010609060101010101" pitchFamily="49" charset="-122"/>
              </a:rPr>
              <a:t>）</a:t>
            </a:r>
            <a:endParaRPr lang="en-US" altLang="zh-CN" b="1" dirty="0">
              <a:solidFill>
                <a:srgbClr val="2A7C60"/>
              </a:solidFill>
              <a:latin typeface="黑体" panose="02010609060101010101" pitchFamily="49" charset="-122"/>
              <a:ea typeface="黑体" panose="02010609060101010101" pitchFamily="49" charset="-122"/>
            </a:endParaRPr>
          </a:p>
        </p:txBody>
      </p:sp>
      <p:sp>
        <p:nvSpPr>
          <p:cNvPr id="7" name="矩形 6"/>
          <p:cNvSpPr/>
          <p:nvPr/>
        </p:nvSpPr>
        <p:spPr>
          <a:xfrm>
            <a:off x="6943725" y="2723287"/>
            <a:ext cx="2824812"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增强型移动宽带（</a:t>
            </a:r>
            <a:r>
              <a:rPr lang="en-US" altLang="zh-CN" b="1" dirty="0">
                <a:solidFill>
                  <a:srgbClr val="2A7C60"/>
                </a:solidFill>
                <a:latin typeface="黑体" panose="02010609060101010101" pitchFamily="49" charset="-122"/>
                <a:ea typeface="黑体" panose="02010609060101010101" pitchFamily="49" charset="-122"/>
              </a:rPr>
              <a:t>eMBB</a:t>
            </a:r>
            <a:r>
              <a:rPr lang="zh-CN" altLang="en-US" b="1" dirty="0">
                <a:solidFill>
                  <a:srgbClr val="2A7C60"/>
                </a:solidFill>
                <a:latin typeface="黑体" panose="02010609060101010101" pitchFamily="49" charset="-122"/>
                <a:ea typeface="黑体" panose="02010609060101010101" pitchFamily="49" charset="-122"/>
              </a:rPr>
              <a:t>）</a:t>
            </a:r>
          </a:p>
        </p:txBody>
      </p:sp>
      <p:sp>
        <p:nvSpPr>
          <p:cNvPr id="8" name="矩形 7"/>
          <p:cNvSpPr/>
          <p:nvPr/>
        </p:nvSpPr>
        <p:spPr>
          <a:xfrm>
            <a:off x="6943725" y="3207912"/>
            <a:ext cx="3092513"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超可靠低时延通信（</a:t>
            </a:r>
            <a:r>
              <a:rPr lang="en-US" altLang="zh-CN" b="1" dirty="0">
                <a:solidFill>
                  <a:srgbClr val="2A7C60"/>
                </a:solidFill>
                <a:latin typeface="黑体" panose="02010609060101010101" pitchFamily="49" charset="-122"/>
                <a:ea typeface="黑体" panose="02010609060101010101" pitchFamily="49" charset="-122"/>
              </a:rPr>
              <a:t>uRLLC</a:t>
            </a:r>
            <a:r>
              <a:rPr lang="zh-CN" altLang="en-US" b="1" dirty="0">
                <a:solidFill>
                  <a:srgbClr val="2A7C60"/>
                </a:solidFill>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3"/>
          <a:stretch>
            <a:fillRect/>
          </a:stretch>
        </p:blipFill>
        <p:spPr>
          <a:xfrm>
            <a:off x="6445719" y="1738023"/>
            <a:ext cx="996012" cy="955565"/>
          </a:xfrm>
          <a:prstGeom prst="rect">
            <a:avLst/>
          </a:prstGeom>
        </p:spPr>
      </p:pic>
      <p:sp>
        <p:nvSpPr>
          <p:cNvPr id="13" name="矩形 12"/>
          <p:cNvSpPr/>
          <p:nvPr/>
        </p:nvSpPr>
        <p:spPr>
          <a:xfrm>
            <a:off x="7749956" y="1815851"/>
            <a:ext cx="1723549" cy="400110"/>
          </a:xfrm>
          <a:prstGeom prst="rect">
            <a:avLst/>
          </a:prstGeom>
          <a:noFill/>
          <a:ln>
            <a:noFill/>
          </a:ln>
          <a:effectLst>
            <a:outerShdw blurRad="50800" dist="38100" algn="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三大应用场景</a:t>
            </a:r>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3"/>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479668" y="857248"/>
            <a:ext cx="3236223" cy="5864224"/>
            <a:chOff x="4098668" y="857248"/>
            <a:chExt cx="3236223" cy="5864224"/>
          </a:xfrm>
        </p:grpSpPr>
        <p:pic>
          <p:nvPicPr>
            <p:cNvPr id="8" name="图片 7"/>
            <p:cNvPicPr>
              <a:picLocks noChangeAspect="1"/>
            </p:cNvPicPr>
            <p:nvPr/>
          </p:nvPicPr>
          <p:blipFill>
            <a:blip r:embed="rId4"/>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安卓云化、云手机</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5"/>
          <a:stretch>
            <a:fillRect/>
          </a:stretch>
        </p:blipFill>
        <p:spPr>
          <a:xfrm>
            <a:off x="83892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83892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3678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5068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8493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边云协同，云端训练，边缘端推理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4957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4793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8480900" y="907623"/>
            <a:ext cx="3230023"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8547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a:t>
            </a:r>
            <a:r>
              <a:rPr lang="zh-CN" altLang="en-US" dirty="0" smtClean="0">
                <a:solidFill>
                  <a:srgbClr val="92D050"/>
                </a:solidFill>
                <a:latin typeface="黑体" panose="02010609060101010101" pitchFamily="49" charset="-122"/>
                <a:ea typeface="黑体" panose="02010609060101010101" pitchFamily="49" charset="-122"/>
              </a:rPr>
              <a:t>提升产品质量、提高生产效率、缩短交付周期、降低能耗，是运营模式的变化。</a:t>
            </a:r>
            <a:endParaRPr lang="zh-CN" altLang="en-US" dirty="0">
              <a:solidFill>
                <a:srgbClr val="92D05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52400" y="2072021"/>
            <a:ext cx="11807575" cy="4649454"/>
          </a:xfrm>
          <a:prstGeom prst="rect">
            <a:avLst/>
          </a:prstGeom>
          <a:solidFill>
            <a:srgbClr val="4247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1246495"/>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工业物</a:t>
            </a:r>
            <a:r>
              <a:rPr lang="zh-CN" altLang="en-US" dirty="0" smtClean="0">
                <a:solidFill>
                  <a:schemeClr val="bg1"/>
                </a:solidFill>
                <a:latin typeface="黑体" panose="02010609060101010101" pitchFamily="49" charset="-122"/>
                <a:ea typeface="黑体" panose="02010609060101010101" pitchFamily="49" charset="-122"/>
              </a:rPr>
              <a:t>联网（</a:t>
            </a:r>
            <a:r>
              <a:rPr lang="en-US" altLang="zh-CN" dirty="0" smtClean="0">
                <a:solidFill>
                  <a:schemeClr val="bg1"/>
                </a:solidFill>
                <a:latin typeface="黑体" panose="02010609060101010101" pitchFamily="49" charset="-122"/>
                <a:ea typeface="黑体" panose="02010609060101010101" pitchFamily="49" charset="-122"/>
              </a:rPr>
              <a:t>IIoT</a:t>
            </a:r>
            <a:r>
              <a:rPr lang="zh-CN" altLang="en-US" dirty="0" smtClean="0">
                <a:solidFill>
                  <a:schemeClr val="bg1"/>
                </a:solidFill>
                <a:latin typeface="黑体" panose="02010609060101010101" pitchFamily="49" charset="-122"/>
                <a:ea typeface="黑体" panose="02010609060101010101" pitchFamily="49" charset="-122"/>
              </a:rPr>
              <a:t>）就是</a:t>
            </a:r>
            <a:r>
              <a:rPr lang="zh-CN" altLang="en-US" dirty="0">
                <a:solidFill>
                  <a:schemeClr val="bg1"/>
                </a:solidFill>
                <a:latin typeface="黑体" panose="02010609060101010101" pitchFamily="49" charset="-122"/>
                <a:ea typeface="黑体" panose="02010609060101010101" pitchFamily="49" charset="-122"/>
              </a:rPr>
              <a:t>在工业系统中的使用物联网技术，使机器彼此之间以及</a:t>
            </a:r>
            <a:r>
              <a:rPr lang="zh-CN" altLang="en-US" dirty="0" smtClean="0">
                <a:solidFill>
                  <a:schemeClr val="bg1"/>
                </a:solidFill>
                <a:latin typeface="黑体" panose="02010609060101010101" pitchFamily="49" charset="-122"/>
                <a:ea typeface="黑体" panose="02010609060101010101" pitchFamily="49" charset="-122"/>
              </a:rPr>
              <a:t>与其他</a:t>
            </a:r>
            <a:r>
              <a:rPr lang="zh-CN" altLang="en-US" dirty="0">
                <a:solidFill>
                  <a:schemeClr val="bg1"/>
                </a:solidFill>
                <a:latin typeface="黑体" panose="02010609060101010101" pitchFamily="49" charset="-122"/>
                <a:ea typeface="黑体" panose="02010609060101010101" pitchFamily="49" charset="-122"/>
              </a:rPr>
              <a:t>基础设施进行通信，并使其变得自我调节</a:t>
            </a:r>
            <a:r>
              <a:rPr lang="zh-CN" altLang="en-US" dirty="0" smtClean="0">
                <a:solidFill>
                  <a:schemeClr val="bg1"/>
                </a:solidFill>
                <a:latin typeface="黑体" panose="02010609060101010101" pitchFamily="49" charset="-122"/>
                <a:ea typeface="黑体" panose="02010609060101010101" pitchFamily="49" charset="-122"/>
              </a:rPr>
              <a:t>、智能化。智能制造可借助工业</a:t>
            </a:r>
            <a:r>
              <a:rPr lang="zh-CN" altLang="en-US" dirty="0">
                <a:solidFill>
                  <a:schemeClr val="bg1"/>
                </a:solidFill>
                <a:latin typeface="黑体" panose="02010609060101010101" pitchFamily="49" charset="-122"/>
                <a:ea typeface="黑体" panose="02010609060101010101" pitchFamily="49" charset="-122"/>
              </a:rPr>
              <a:t>物</a:t>
            </a:r>
            <a:r>
              <a:rPr lang="zh-CN" altLang="en-US" dirty="0" smtClean="0">
                <a:solidFill>
                  <a:schemeClr val="bg1"/>
                </a:solidFill>
                <a:latin typeface="黑体" panose="02010609060101010101" pitchFamily="49" charset="-122"/>
                <a:ea typeface="黑体" panose="02010609060101010101" pitchFamily="49" charset="-122"/>
              </a:rPr>
              <a:t>联网来监控、改进生产</a:t>
            </a:r>
            <a:r>
              <a:rPr lang="zh-CN" altLang="en-US" dirty="0">
                <a:solidFill>
                  <a:schemeClr val="bg1"/>
                </a:solidFill>
                <a:latin typeface="黑体" panose="02010609060101010101" pitchFamily="49" charset="-122"/>
                <a:ea typeface="黑体" panose="02010609060101010101" pitchFamily="49" charset="-122"/>
              </a:rPr>
              <a:t>流程</a:t>
            </a:r>
            <a:r>
              <a:rPr lang="zh-CN" altLang="en-US" dirty="0" smtClean="0">
                <a:solidFill>
                  <a:schemeClr val="bg1"/>
                </a:solidFill>
                <a:latin typeface="黑体" panose="02010609060101010101" pitchFamily="49" charset="-122"/>
                <a:ea typeface="黑体" panose="02010609060101010101" pitchFamily="49" charset="-122"/>
              </a:rPr>
              <a:t>。而边缘计算正是通过融合</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并整合工业物联网来推动智能制造。</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44188" y="2902517"/>
            <a:ext cx="2708562"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面对</a:t>
            </a:r>
            <a:r>
              <a:rPr lang="zh-CN" altLang="en-US" sz="1400" dirty="0">
                <a:solidFill>
                  <a:srgbClr val="D9D9D9"/>
                </a:solidFill>
                <a:latin typeface="黑体" panose="02010609060101010101" pitchFamily="49" charset="-122"/>
                <a:ea typeface="黑体" panose="02010609060101010101" pitchFamily="49" charset="-122"/>
              </a:rPr>
              <a:t>工业生产、物流、销售等产业链环节产生的海量数据，工业物</a:t>
            </a:r>
            <a:r>
              <a:rPr lang="zh-CN" altLang="en-US" sz="1400" dirty="0" smtClean="0">
                <a:solidFill>
                  <a:srgbClr val="D9D9D9"/>
                </a:solidFill>
                <a:latin typeface="黑体" panose="02010609060101010101" pitchFamily="49" charset="-122"/>
                <a:ea typeface="黑体" panose="02010609060101010101" pitchFamily="49" charset="-122"/>
              </a:rPr>
              <a:t>联网利用</a:t>
            </a:r>
            <a:r>
              <a:rPr lang="zh-CN" altLang="en-US" sz="1400" dirty="0">
                <a:solidFill>
                  <a:srgbClr val="D9D9D9"/>
                </a:solidFill>
                <a:latin typeface="黑体" panose="02010609060101010101" pitchFamily="49" charset="-122"/>
                <a:ea typeface="黑体" panose="02010609060101010101" pitchFamily="49" charset="-122"/>
              </a:rPr>
              <a:t>传感器、射频识别等感知手段获取工业全生命周期内的不同维度的信息</a:t>
            </a:r>
            <a:r>
              <a:rPr lang="zh-CN" altLang="en-US" sz="1400" dirty="0" smtClean="0">
                <a:solidFill>
                  <a:srgbClr val="D9D9D9"/>
                </a:solidFill>
                <a:latin typeface="黑体" panose="02010609060101010101" pitchFamily="49" charset="-122"/>
                <a:ea typeface="黑体" panose="02010609060101010101" pitchFamily="49" charset="-122"/>
              </a:rPr>
              <a:t>数据</a:t>
            </a:r>
            <a:r>
              <a:rPr lang="zh-CN" altLang="en-US" sz="1400" dirty="0">
                <a:solidFill>
                  <a:srgbClr val="D9D9D9"/>
                </a:solidFill>
                <a:latin typeface="黑体" panose="02010609060101010101" pitchFamily="49" charset="-122"/>
                <a:ea typeface="黑体" panose="02010609060101010101" pitchFamily="49" charset="-122"/>
              </a:rPr>
              <a:t>。</a:t>
            </a:r>
            <a:endParaRPr lang="zh-CN" altLang="en-US" sz="1400" dirty="0">
              <a:solidFill>
                <a:srgbClr val="D9D9D9"/>
              </a:solidFill>
            </a:endParaRPr>
          </a:p>
        </p:txBody>
      </p:sp>
      <p:sp>
        <p:nvSpPr>
          <p:cNvPr id="13" name="矩形 12"/>
          <p:cNvSpPr/>
          <p:nvPr/>
        </p:nvSpPr>
        <p:spPr>
          <a:xfrm>
            <a:off x="244188" y="2533185"/>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智能感知</a:t>
            </a:r>
            <a:endParaRPr lang="zh-CN" altLang="en-US" b="1" dirty="0">
              <a:solidFill>
                <a:schemeClr val="bg1"/>
              </a:solidFill>
              <a:effectLst>
                <a:outerShdw blurRad="38100" dist="38100" dir="2700000" algn="tl">
                  <a:srgbClr val="000000">
                    <a:alpha val="43137"/>
                  </a:srgbClr>
                </a:outerShdw>
              </a:effectLst>
            </a:endParaRPr>
          </a:p>
        </p:txBody>
      </p:sp>
      <p:cxnSp>
        <p:nvCxnSpPr>
          <p:cNvPr id="16" name="直接连接符 15"/>
          <p:cNvCxnSpPr/>
          <p:nvPr/>
        </p:nvCxnSpPr>
        <p:spPr>
          <a:xfrm>
            <a:off x="340302" y="2535344"/>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179738"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泛在连接</a:t>
            </a:r>
          </a:p>
        </p:txBody>
      </p:sp>
      <p:cxnSp>
        <p:nvCxnSpPr>
          <p:cNvPr id="43" name="直接连接符 42"/>
          <p:cNvCxnSpPr/>
          <p:nvPr/>
        </p:nvCxnSpPr>
        <p:spPr>
          <a:xfrm>
            <a:off x="3286125"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179738" y="2910155"/>
            <a:ext cx="2525737"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工业</a:t>
            </a:r>
            <a:r>
              <a:rPr lang="zh-CN" altLang="en-US" sz="1400" dirty="0">
                <a:solidFill>
                  <a:srgbClr val="D9D9D9"/>
                </a:solidFill>
                <a:latin typeface="黑体" panose="02010609060101010101" pitchFamily="49" charset="-122"/>
                <a:ea typeface="黑体" panose="02010609060101010101" pitchFamily="49" charset="-122"/>
              </a:rPr>
              <a:t>资源通过有线或无线的方式彼此连接或互联网相连，形成便捷、高效的工业物联网信息通道，实现工业资源数据的互联互通。</a:t>
            </a:r>
          </a:p>
        </p:txBody>
      </p:sp>
      <p:sp>
        <p:nvSpPr>
          <p:cNvPr id="10" name="矩形 9"/>
          <p:cNvSpPr/>
          <p:nvPr/>
        </p:nvSpPr>
        <p:spPr>
          <a:xfrm>
            <a:off x="3286125" y="2072020"/>
            <a:ext cx="4800600" cy="400110"/>
          </a:xfrm>
          <a:prstGeom prst="rect">
            <a:avLst/>
          </a:prstGeom>
        </p:spPr>
        <p:txBody>
          <a:bodyPr wrap="square">
            <a:spAutoFit/>
          </a:bodyPr>
          <a:lstStyle/>
          <a:p>
            <a:pPr algn="ctr"/>
            <a:r>
              <a:rPr lang="zh-CN" altLang="en-US" sz="2000" dirty="0" smtClean="0">
                <a:solidFill>
                  <a:srgbClr val="00A651"/>
                </a:solidFill>
                <a:latin typeface="黑体" panose="02010609060101010101" pitchFamily="49" charset="-122"/>
                <a:ea typeface="黑体" panose="02010609060101010101" pitchFamily="49" charset="-122"/>
              </a:rPr>
              <a:t>工业</a:t>
            </a:r>
            <a:r>
              <a:rPr lang="zh-CN" altLang="en-US" sz="2000" dirty="0">
                <a:solidFill>
                  <a:srgbClr val="00A651"/>
                </a:solidFill>
                <a:latin typeface="黑体" panose="02010609060101010101" pitchFamily="49" charset="-122"/>
                <a:ea typeface="黑体" panose="02010609060101010101" pitchFamily="49" charset="-122"/>
              </a:rPr>
              <a:t>物联网典型特征</a:t>
            </a:r>
            <a:endParaRPr lang="en-US" altLang="zh-CN" sz="2000" dirty="0" smtClean="0">
              <a:solidFill>
                <a:srgbClr val="00A651"/>
              </a:solidFill>
              <a:latin typeface="黑体" panose="02010609060101010101" pitchFamily="49" charset="-122"/>
              <a:ea typeface="黑体" panose="02010609060101010101" pitchFamily="49" charset="-122"/>
            </a:endParaRPr>
          </a:p>
        </p:txBody>
      </p:sp>
      <p:sp>
        <p:nvSpPr>
          <p:cNvPr id="56" name="矩形 55"/>
          <p:cNvSpPr/>
          <p:nvPr/>
        </p:nvSpPr>
        <p:spPr>
          <a:xfrm>
            <a:off x="5811862"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数字建模</a:t>
            </a:r>
          </a:p>
        </p:txBody>
      </p:sp>
      <p:cxnSp>
        <p:nvCxnSpPr>
          <p:cNvPr id="57" name="直接连接符 56"/>
          <p:cNvCxnSpPr/>
          <p:nvPr/>
        </p:nvCxnSpPr>
        <p:spPr>
          <a:xfrm>
            <a:off x="5918249"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811862" y="2910155"/>
            <a:ext cx="2525737" cy="1384995"/>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数字</a:t>
            </a:r>
            <a:r>
              <a:rPr lang="zh-CN" altLang="en-US" sz="1400" dirty="0">
                <a:solidFill>
                  <a:srgbClr val="D9D9D9"/>
                </a:solidFill>
                <a:latin typeface="黑体" panose="02010609060101010101" pitchFamily="49" charset="-122"/>
                <a:ea typeface="黑体" panose="02010609060101010101" pitchFamily="49" charset="-122"/>
              </a:rPr>
              <a:t>建模将工业资源映射到数字空间中，在虚拟的世界里模拟工业生产</a:t>
            </a:r>
            <a:r>
              <a:rPr lang="zh-CN" altLang="en-US" sz="1400" dirty="0" smtClean="0">
                <a:solidFill>
                  <a:srgbClr val="D9D9D9"/>
                </a:solidFill>
                <a:latin typeface="黑体" panose="02010609060101010101" pitchFamily="49" charset="-122"/>
                <a:ea typeface="黑体" panose="02010609060101010101" pitchFamily="49" charset="-122"/>
              </a:rPr>
              <a:t>流程，</a:t>
            </a:r>
            <a:r>
              <a:rPr lang="zh-CN" altLang="en-US" sz="1400" dirty="0">
                <a:solidFill>
                  <a:srgbClr val="D9D9D9"/>
                </a:solidFill>
                <a:latin typeface="黑体" panose="02010609060101010101" pitchFamily="49" charset="-122"/>
                <a:ea typeface="黑体" panose="02010609060101010101" pitchFamily="49" charset="-122"/>
              </a:rPr>
              <a:t>实现对工业生产过程全要素的抽象建模，为工业物联网实体产业链运行提供有效决策。</a:t>
            </a:r>
          </a:p>
        </p:txBody>
      </p:sp>
      <p:sp>
        <p:nvSpPr>
          <p:cNvPr id="59" name="矩形 58"/>
          <p:cNvSpPr/>
          <p:nvPr/>
        </p:nvSpPr>
        <p:spPr>
          <a:xfrm>
            <a:off x="8826249" y="2519165"/>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实时分析</a:t>
            </a:r>
          </a:p>
        </p:txBody>
      </p:sp>
      <p:cxnSp>
        <p:nvCxnSpPr>
          <p:cNvPr id="60" name="直接连接符 59"/>
          <p:cNvCxnSpPr/>
          <p:nvPr/>
        </p:nvCxnSpPr>
        <p:spPr>
          <a:xfrm>
            <a:off x="8932636" y="2519165"/>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8826249" y="2893976"/>
            <a:ext cx="2525737" cy="954107"/>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针对所感知的工业资源数据，通过技术分析手段，在数字空间中进行实时处理</a:t>
            </a:r>
            <a:r>
              <a:rPr lang="zh-CN" altLang="en-US" sz="1400" dirty="0" smtClean="0">
                <a:solidFill>
                  <a:srgbClr val="D9D9D9"/>
                </a:solidFill>
                <a:latin typeface="黑体" panose="02010609060101010101" pitchFamily="49" charset="-122"/>
                <a:ea typeface="黑体" panose="02010609060101010101" pitchFamily="49" charset="-122"/>
              </a:rPr>
              <a:t>，完成</a:t>
            </a:r>
            <a:r>
              <a:rPr lang="zh-CN" altLang="en-US" sz="1400" dirty="0">
                <a:solidFill>
                  <a:srgbClr val="D9D9D9"/>
                </a:solidFill>
                <a:latin typeface="黑体" panose="02010609060101010101" pitchFamily="49" charset="-122"/>
                <a:ea typeface="黑体" panose="02010609060101010101" pitchFamily="49" charset="-122"/>
              </a:rPr>
              <a:t>对外部物理实体的实时响应。</a:t>
            </a:r>
          </a:p>
        </p:txBody>
      </p:sp>
      <p:sp>
        <p:nvSpPr>
          <p:cNvPr id="62" name="矩形 61"/>
          <p:cNvSpPr/>
          <p:nvPr/>
        </p:nvSpPr>
        <p:spPr>
          <a:xfrm>
            <a:off x="587951" y="4927079"/>
            <a:ext cx="3085607"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通过工业资源的状态感知、信息互联、数字建模和实时分析等过程，基于虚拟空间形成的决策，转换成工业资源实体可以理解的控制命令，进行实际操作，实现工业资源精准的信息交互和无间隙协作。</a:t>
            </a:r>
            <a:endParaRPr lang="zh-CN" altLang="en-US" sz="1400" dirty="0">
              <a:solidFill>
                <a:srgbClr val="D9D9D9"/>
              </a:solidFill>
            </a:endParaRPr>
          </a:p>
        </p:txBody>
      </p:sp>
      <p:sp>
        <p:nvSpPr>
          <p:cNvPr id="63" name="矩形 62"/>
          <p:cNvSpPr/>
          <p:nvPr/>
        </p:nvSpPr>
        <p:spPr>
          <a:xfrm>
            <a:off x="491838" y="4557747"/>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精准控制</a:t>
            </a:r>
            <a:endParaRPr lang="zh-CN" altLang="en-US" b="1" dirty="0">
              <a:solidFill>
                <a:schemeClr val="bg1"/>
              </a:solidFill>
              <a:effectLst>
                <a:outerShdw blurRad="38100" dist="38100" dir="2700000" algn="tl">
                  <a:srgbClr val="000000">
                    <a:alpha val="43137"/>
                  </a:srgbClr>
                </a:outerShdw>
              </a:effectLst>
            </a:endParaRPr>
          </a:p>
        </p:txBody>
      </p:sp>
      <p:cxnSp>
        <p:nvCxnSpPr>
          <p:cNvPr id="64" name="直接连接符 63"/>
          <p:cNvCxnSpPr/>
          <p:nvPr/>
        </p:nvCxnSpPr>
        <p:spPr>
          <a:xfrm>
            <a:off x="587952" y="4559906"/>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010593" y="4887063"/>
            <a:ext cx="3211656"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工业物联网体系能够不断地自我学习与提升，通过将工业资源数据处理、分析和存储，</a:t>
            </a:r>
            <a:r>
              <a:rPr lang="zh-CN" altLang="en-US" sz="1400" dirty="0" smtClean="0">
                <a:solidFill>
                  <a:srgbClr val="D9D9D9"/>
                </a:solidFill>
                <a:latin typeface="黑体" panose="02010609060101010101" pitchFamily="49" charset="-122"/>
                <a:ea typeface="黑体" panose="02010609060101010101" pitchFamily="49" charset="-122"/>
              </a:rPr>
              <a:t>形成知识库</a:t>
            </a:r>
            <a:r>
              <a:rPr lang="zh-CN" altLang="en-US" sz="1400" dirty="0">
                <a:solidFill>
                  <a:srgbClr val="D9D9D9"/>
                </a:solidFill>
                <a:latin typeface="黑体" panose="02010609060101010101" pitchFamily="49" charset="-122"/>
                <a:ea typeface="黑体" panose="02010609060101010101" pitchFamily="49" charset="-122"/>
              </a:rPr>
              <a:t>、模型库和资源库。面向工业资源制造原料、制造过程、制造工艺和制造环境，进行不断迭代优化，达到最优目标。</a:t>
            </a:r>
            <a:endParaRPr lang="zh-CN" altLang="en-US" sz="1400" dirty="0">
              <a:solidFill>
                <a:srgbClr val="D9D9D9"/>
              </a:solidFill>
            </a:endParaRPr>
          </a:p>
        </p:txBody>
      </p:sp>
      <p:sp>
        <p:nvSpPr>
          <p:cNvPr id="66" name="矩形 65"/>
          <p:cNvSpPr/>
          <p:nvPr/>
        </p:nvSpPr>
        <p:spPr>
          <a:xfrm>
            <a:off x="4010593" y="4517731"/>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迭代优化</a:t>
            </a:r>
            <a:endParaRPr lang="zh-CN" altLang="en-US" b="1" dirty="0">
              <a:solidFill>
                <a:schemeClr val="bg1"/>
              </a:solidFill>
              <a:effectLst>
                <a:outerShdw blurRad="38100" dist="38100" dir="2700000" algn="tl">
                  <a:srgbClr val="000000">
                    <a:alpha val="43137"/>
                  </a:srgbClr>
                </a:outerShdw>
              </a:effectLst>
            </a:endParaRPr>
          </a:p>
        </p:txBody>
      </p:sp>
      <p:cxnSp>
        <p:nvCxnSpPr>
          <p:cNvPr id="67" name="直接连接符 66"/>
          <p:cNvCxnSpPr/>
          <p:nvPr/>
        </p:nvCxnSpPr>
        <p:spPr>
          <a:xfrm>
            <a:off x="4106707" y="4519890"/>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796649" y="4925752"/>
            <a:ext cx="3642876" cy="1169551"/>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物联网的设备也是建立在很多人开发的软件层之上的，并且这些设备往往十分廉价。低廉的价格使得</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设备很难保证安全</a:t>
            </a:r>
            <a:r>
              <a:rPr lang="zh-CN" altLang="en-US" sz="1400" dirty="0" smtClean="0">
                <a:solidFill>
                  <a:srgbClr val="D9D9D9"/>
                </a:solidFill>
                <a:latin typeface="黑体" panose="02010609060101010101" pitchFamily="49" charset="-122"/>
                <a:ea typeface="黑体" panose="02010609060101010101" pitchFamily="49" charset="-122"/>
              </a:rPr>
              <a:t>。目前</a:t>
            </a:r>
            <a:r>
              <a:rPr lang="zh-CN" altLang="en-US" sz="1400" dirty="0">
                <a:solidFill>
                  <a:srgbClr val="D9D9D9"/>
                </a:solidFill>
                <a:latin typeface="黑体" panose="02010609060101010101" pitchFamily="49" charset="-122"/>
                <a:ea typeface="黑体" panose="02010609060101010101" pitchFamily="49" charset="-122"/>
              </a:rPr>
              <a:t>的</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市场，安全仍然在向廉价妥协。如何解决这个问题仍然困扰着人们。</a:t>
            </a:r>
            <a:endParaRPr lang="zh-CN" altLang="en-US" sz="1400" dirty="0">
              <a:solidFill>
                <a:srgbClr val="D9D9D9"/>
              </a:solidFill>
            </a:endParaRPr>
          </a:p>
        </p:txBody>
      </p:sp>
      <p:sp>
        <p:nvSpPr>
          <p:cNvPr id="73" name="矩形 72"/>
          <p:cNvSpPr/>
          <p:nvPr/>
        </p:nvSpPr>
        <p:spPr>
          <a:xfrm>
            <a:off x="7796649" y="4556420"/>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物联网安全</a:t>
            </a:r>
            <a:endParaRPr lang="zh-CN" altLang="en-US" b="1" dirty="0">
              <a:solidFill>
                <a:schemeClr val="bg1"/>
              </a:solidFill>
              <a:effectLst>
                <a:outerShdw blurRad="38100" dist="38100" dir="2700000" algn="tl">
                  <a:srgbClr val="000000">
                    <a:alpha val="43137"/>
                  </a:srgbClr>
                </a:outerShdw>
              </a:effectLst>
            </a:endParaRPr>
          </a:p>
        </p:txBody>
      </p:sp>
      <p:cxnSp>
        <p:nvCxnSpPr>
          <p:cNvPr id="74" name="直接连接符 73"/>
          <p:cNvCxnSpPr/>
          <p:nvPr/>
        </p:nvCxnSpPr>
        <p:spPr>
          <a:xfrm>
            <a:off x="7892763" y="4558579"/>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5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842597" y="4054193"/>
            <a:ext cx="4621605" cy="209141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996354" y="4070228"/>
            <a:ext cx="4804650" cy="2075381"/>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823283" y="1895460"/>
            <a:ext cx="4640919" cy="210644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6353" y="1895460"/>
            <a:ext cx="4785336" cy="213778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35012" y="3496223"/>
            <a:ext cx="1139833" cy="1054772"/>
            <a:chOff x="5426056" y="3495172"/>
            <a:chExt cx="731545" cy="676953"/>
          </a:xfrm>
        </p:grpSpPr>
        <p:sp>
          <p:nvSpPr>
            <p:cNvPr id="11" name="饼形 10"/>
            <p:cNvSpPr/>
            <p:nvPr/>
          </p:nvSpPr>
          <p:spPr>
            <a:xfrm>
              <a:off x="5426056" y="3495172"/>
              <a:ext cx="704850" cy="649095"/>
            </a:xfrm>
            <a:prstGeom prst="pie">
              <a:avLst>
                <a:gd name="adj1" fmla="val 10709549"/>
                <a:gd name="adj2" fmla="val 1620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solidFill>
                  <a:schemeClr val="tx1"/>
                </a:solidFill>
              </a:endParaRPr>
            </a:p>
          </p:txBody>
        </p:sp>
        <p:sp>
          <p:nvSpPr>
            <p:cNvPr id="47" name="饼形 46"/>
            <p:cNvSpPr/>
            <p:nvPr/>
          </p:nvSpPr>
          <p:spPr>
            <a:xfrm>
              <a:off x="5452751" y="3495172"/>
              <a:ext cx="704850" cy="649095"/>
            </a:xfrm>
            <a:prstGeom prst="pie">
              <a:avLst>
                <a:gd name="adj1" fmla="val 16171916"/>
                <a:gd name="adj2" fmla="val 6592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48" name="饼形 47"/>
            <p:cNvSpPr/>
            <p:nvPr/>
          </p:nvSpPr>
          <p:spPr>
            <a:xfrm>
              <a:off x="5426056" y="3519084"/>
              <a:ext cx="704850" cy="649095"/>
            </a:xfrm>
            <a:prstGeom prst="pie">
              <a:avLst>
                <a:gd name="adj1" fmla="val 5432328"/>
                <a:gd name="adj2" fmla="val 1073660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49" name="饼形 48"/>
            <p:cNvSpPr/>
            <p:nvPr/>
          </p:nvSpPr>
          <p:spPr>
            <a:xfrm>
              <a:off x="5452751" y="3523030"/>
              <a:ext cx="704850" cy="649095"/>
            </a:xfrm>
            <a:prstGeom prst="pie">
              <a:avLst>
                <a:gd name="adj1" fmla="val 6151"/>
                <a:gd name="adj2" fmla="val 542183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tx1"/>
                </a:solidFill>
              </a:endParaRPr>
            </a:p>
          </p:txBody>
        </p:sp>
      </p:gr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8" y="270738"/>
            <a:ext cx="6657111"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2/3</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675800" y="1078409"/>
            <a:ext cx="3949071" cy="477054"/>
          </a:xfrm>
          <a:prstGeom prst="rect">
            <a:avLst/>
          </a:prstGeom>
          <a:noFill/>
        </p:spPr>
        <p:txBody>
          <a:bodyPr wrap="square" rtlCol="0">
            <a:spAutoFit/>
          </a:bodyPr>
          <a:lstStyle/>
          <a:p>
            <a:pPr>
              <a:lnSpc>
                <a:spcPts val="3000"/>
              </a:lnSpc>
            </a:pP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工业物联网数据的</a:t>
            </a:r>
            <a:r>
              <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一些</a:t>
            </a: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问题</a:t>
            </a:r>
            <a:endParaRPr lang="en-US" altLang="zh-CN"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矩形 17"/>
          <p:cNvSpPr/>
          <p:nvPr/>
        </p:nvSpPr>
        <p:spPr>
          <a:xfrm>
            <a:off x="1042527" y="200058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1042527" y="2392168"/>
            <a:ext cx="4361863" cy="1569660"/>
          </a:xfrm>
          <a:prstGeom prst="rect">
            <a:avLst/>
          </a:prstGeom>
          <a:noFill/>
        </p:spPr>
        <p:txBody>
          <a:bodyPr wrap="square">
            <a:spAutoFit/>
          </a:bodyPr>
          <a:lstStyle/>
          <a:p>
            <a:pPr algn="just"/>
            <a:r>
              <a:rPr lang="zh-CN" altLang="en-US" sz="1600" dirty="0" smtClean="0">
                <a:solidFill>
                  <a:srgbClr val="D9D9D9"/>
                </a:solidFill>
                <a:latin typeface="黑体" panose="02010609060101010101" pitchFamily="49" charset="-122"/>
                <a:ea typeface="黑体" panose="02010609060101010101" pitchFamily="49" charset="-122"/>
              </a:rPr>
              <a:t>设备存在</a:t>
            </a:r>
            <a:r>
              <a:rPr lang="en-US" altLang="zh-CN" sz="1600" dirty="0">
                <a:solidFill>
                  <a:srgbClr val="D9D9D9"/>
                </a:solidFill>
                <a:latin typeface="黑体" panose="02010609060101010101" pitchFamily="49" charset="-122"/>
                <a:ea typeface="黑体" panose="02010609060101010101" pitchFamily="49" charset="-122"/>
              </a:rPr>
              <a:t>RS232</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RJ45</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MTConnect</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MODBUS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Profinet</a:t>
            </a:r>
            <a:r>
              <a:rPr lang="zh-CN" altLang="en-US" sz="1600" dirty="0">
                <a:solidFill>
                  <a:srgbClr val="D9D9D9"/>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sp>
        <p:nvSpPr>
          <p:cNvPr id="24" name="矩形 23"/>
          <p:cNvSpPr/>
          <p:nvPr/>
        </p:nvSpPr>
        <p:spPr>
          <a:xfrm>
            <a:off x="6211923" y="1833430"/>
            <a:ext cx="5796932"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p>
        </p:txBody>
      </p:sp>
      <p:sp>
        <p:nvSpPr>
          <p:cNvPr id="30" name="矩形 29"/>
          <p:cNvSpPr/>
          <p:nvPr/>
        </p:nvSpPr>
        <p:spPr>
          <a:xfrm>
            <a:off x="6245954" y="2059275"/>
            <a:ext cx="3408623"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32" name="矩形 31"/>
          <p:cNvSpPr/>
          <p:nvPr/>
        </p:nvSpPr>
        <p:spPr>
          <a:xfrm>
            <a:off x="6224060" y="2507527"/>
            <a:ext cx="4243305" cy="1569660"/>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车间内的设备多数已有数据采集功能，但是采集的种类有限，如数控机床多数能采集电压、电流等信号，但是振动信号等多需要外置传感器的方式进行采集，部分机床还没有部署此功能。</a:t>
            </a:r>
            <a:endParaRPr lang="en-US" altLang="zh-CN" sz="1600" dirty="0">
              <a:solidFill>
                <a:srgbClr val="D9D9D9"/>
              </a:solidFill>
              <a:latin typeface="黑体" panose="02010609060101010101" pitchFamily="49" charset="-122"/>
              <a:ea typeface="黑体" panose="02010609060101010101" pitchFamily="49" charset="-122"/>
            </a:endParaRP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33" name="矩形 32"/>
          <p:cNvSpPr/>
          <p:nvPr/>
        </p:nvSpPr>
        <p:spPr>
          <a:xfrm>
            <a:off x="1026839" y="425396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实时性要求难以保证</a:t>
            </a:r>
          </a:p>
        </p:txBody>
      </p:sp>
      <p:sp>
        <p:nvSpPr>
          <p:cNvPr id="37" name="矩形 36"/>
          <p:cNvSpPr/>
          <p:nvPr/>
        </p:nvSpPr>
        <p:spPr>
          <a:xfrm>
            <a:off x="1026839" y="4596671"/>
            <a:ext cx="4378658"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p>
        </p:txBody>
      </p:sp>
      <p:sp>
        <p:nvSpPr>
          <p:cNvPr id="43" name="矩形 42"/>
          <p:cNvSpPr/>
          <p:nvPr/>
        </p:nvSpPr>
        <p:spPr>
          <a:xfrm>
            <a:off x="6291669" y="4237206"/>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存在</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数据安全隐患</a:t>
            </a:r>
          </a:p>
        </p:txBody>
      </p:sp>
      <p:sp>
        <p:nvSpPr>
          <p:cNvPr id="44" name="矩形 43"/>
          <p:cNvSpPr/>
          <p:nvPr/>
        </p:nvSpPr>
        <p:spPr>
          <a:xfrm>
            <a:off x="6302673" y="4623244"/>
            <a:ext cx="4221411"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0" y="859405"/>
            <a:ext cx="12192000" cy="1619250"/>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r>
              <a:rPr lang="zh-CN" altLang="en-US" sz="2400" dirty="0">
                <a:solidFill>
                  <a:srgbClr val="2EBA7C"/>
                </a:solidFill>
                <a:latin typeface="黑体" panose="02010609060101010101" pitchFamily="49" charset="-122"/>
                <a:ea typeface="黑体" panose="02010609060101010101" pitchFamily="49" charset="-122"/>
              </a:rPr>
              <a:t>）</a:t>
            </a:r>
          </a:p>
        </p:txBody>
      </p:sp>
      <p:sp>
        <p:nvSpPr>
          <p:cNvPr id="11" name="矩形 10"/>
          <p:cNvSpPr/>
          <p:nvPr/>
        </p:nvSpPr>
        <p:spPr>
          <a:xfrm>
            <a:off x="8382528" y="2526201"/>
            <a:ext cx="3180821"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成本最小化</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边缘计算可以将工业上的数据就近存储和分析，不</a:t>
            </a:r>
            <a:r>
              <a:rPr lang="zh-CN" altLang="en-US" sz="1600" dirty="0">
                <a:solidFill>
                  <a:srgbClr val="D9D9D9"/>
                </a:solidFill>
                <a:latin typeface="黑体" panose="02010609060101010101" pitchFamily="49" charset="-122"/>
                <a:ea typeface="黑体" panose="02010609060101010101" pitchFamily="49" charset="-122"/>
              </a:rPr>
              <a:t>需要远距离和大量传输，这将设置、维护或订阅</a:t>
            </a:r>
            <a:r>
              <a:rPr lang="zh-CN" altLang="en-US" sz="1600" dirty="0" smtClean="0">
                <a:solidFill>
                  <a:srgbClr val="D9D9D9"/>
                </a:solidFill>
                <a:latin typeface="黑体" panose="02010609060101010101" pitchFamily="49" charset="-122"/>
                <a:ea typeface="黑体" panose="02010609060101010101" pitchFamily="49" charset="-122"/>
              </a:rPr>
              <a:t>高带宽</a:t>
            </a:r>
            <a:r>
              <a:rPr lang="zh-CN" altLang="en-US" sz="1600" dirty="0">
                <a:solidFill>
                  <a:srgbClr val="D9D9D9"/>
                </a:solidFill>
                <a:latin typeface="黑体" panose="02010609060101010101" pitchFamily="49" charset="-122"/>
                <a:ea typeface="黑体" panose="02010609060101010101" pitchFamily="49" charset="-122"/>
              </a:rPr>
              <a:t>连接的成本降至最低。 </a:t>
            </a:r>
          </a:p>
        </p:txBody>
      </p:sp>
      <p:sp>
        <p:nvSpPr>
          <p:cNvPr id="12" name="矩形 11"/>
          <p:cNvSpPr/>
          <p:nvPr/>
        </p:nvSpPr>
        <p:spPr>
          <a:xfrm>
            <a:off x="244203" y="2526201"/>
            <a:ext cx="3437077" cy="2031325"/>
          </a:xfrm>
          <a:prstGeom prst="rect">
            <a:avLst/>
          </a:prstGeom>
        </p:spPr>
        <p:txBody>
          <a:bodyPr wrap="square">
            <a:spAutoFit/>
          </a:bodyPr>
          <a:lstStyle/>
          <a:p>
            <a:pPr algn="ctr">
              <a:lnSpc>
                <a:spcPct val="150000"/>
              </a:lnSpc>
            </a:pP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提高响应能力</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边缘计算节点因为更靠近设备侧，所以具备迅速的响应反馈能力，结合实时操作系统和</a:t>
            </a:r>
            <a:r>
              <a:rPr lang="en-US" altLang="zh-CN" sz="1600" dirty="0" smtClean="0">
                <a:solidFill>
                  <a:srgbClr val="D9D9D9"/>
                </a:solidFill>
                <a:latin typeface="黑体" panose="02010609060101010101" pitchFamily="49" charset="-122"/>
                <a:ea typeface="黑体" panose="02010609060101010101" pitchFamily="49" charset="-122"/>
              </a:rPr>
              <a:t>TSN</a:t>
            </a:r>
            <a:r>
              <a:rPr lang="zh-CN" altLang="en-US" sz="1600" dirty="0" smtClean="0">
                <a:solidFill>
                  <a:srgbClr val="D9D9D9"/>
                </a:solidFill>
                <a:latin typeface="黑体" panose="02010609060101010101" pitchFamily="49" charset="-122"/>
                <a:ea typeface="黑体" panose="02010609060101010101" pitchFamily="49" charset="-122"/>
              </a:rPr>
              <a:t>网络，可以带来低延时和确定性时延控制。</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8315323" y="4557526"/>
            <a:ext cx="3248026"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提高可靠性</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利用</a:t>
            </a:r>
            <a:r>
              <a:rPr lang="zh-CN" altLang="en-US" sz="1600" dirty="0" smtClean="0">
                <a:solidFill>
                  <a:srgbClr val="D9D9D9"/>
                </a:solidFill>
                <a:latin typeface="黑体" panose="02010609060101010101" pitchFamily="49" charset="-122"/>
                <a:ea typeface="黑体" panose="02010609060101010101" pitchFamily="49" charset="-122"/>
              </a:rPr>
              <a:t>边缘计算，分布式</a:t>
            </a:r>
            <a:r>
              <a:rPr lang="zh-CN" altLang="en-US" sz="1600" dirty="0">
                <a:solidFill>
                  <a:srgbClr val="D9D9D9"/>
                </a:solidFill>
                <a:latin typeface="黑体" panose="02010609060101010101" pitchFamily="49" charset="-122"/>
                <a:ea typeface="黑体" panose="02010609060101010101" pitchFamily="49" charset="-122"/>
              </a:rPr>
              <a:t>制造单元不再依赖于与中央数据中心的</a:t>
            </a:r>
            <a:r>
              <a:rPr lang="zh-CN" altLang="en-US" sz="1600" dirty="0" smtClean="0">
                <a:solidFill>
                  <a:srgbClr val="D9D9D9"/>
                </a:solidFill>
                <a:latin typeface="黑体" panose="02010609060101010101" pitchFamily="49" charset="-122"/>
                <a:ea typeface="黑体" panose="02010609060101010101" pitchFamily="49" charset="-122"/>
              </a:rPr>
              <a:t>持续连接。因此</a:t>
            </a:r>
            <a:r>
              <a:rPr lang="zh-CN" altLang="en-US" sz="1600" dirty="0">
                <a:solidFill>
                  <a:srgbClr val="D9D9D9"/>
                </a:solidFill>
                <a:latin typeface="黑体" panose="02010609060101010101" pitchFamily="49" charset="-122"/>
                <a:ea typeface="黑体" panose="02010609060101010101" pitchFamily="49" charset="-122"/>
              </a:rPr>
              <a:t>，沟通的失误</a:t>
            </a:r>
            <a:r>
              <a:rPr lang="zh-CN" altLang="en-US" sz="1600" dirty="0" smtClean="0">
                <a:solidFill>
                  <a:srgbClr val="D9D9D9"/>
                </a:solidFill>
                <a:latin typeface="黑体" panose="02010609060101010101" pitchFamily="49" charset="-122"/>
                <a:ea typeface="黑体" panose="02010609060101010101" pitchFamily="49" charset="-122"/>
              </a:rPr>
              <a:t>不会响</a:t>
            </a:r>
            <a:r>
              <a:rPr lang="zh-CN" altLang="en-US" sz="1600" dirty="0">
                <a:solidFill>
                  <a:srgbClr val="D9D9D9"/>
                </a:solidFill>
                <a:latin typeface="黑体" panose="02010609060101010101" pitchFamily="49" charset="-122"/>
                <a:ea typeface="黑体" panose="02010609060101010101" pitchFamily="49" charset="-122"/>
              </a:rPr>
              <a:t>生产运营，并</a:t>
            </a:r>
            <a:r>
              <a:rPr lang="zh-CN" altLang="en-US" sz="1600" dirty="0" smtClean="0">
                <a:solidFill>
                  <a:srgbClr val="D9D9D9"/>
                </a:solidFill>
                <a:latin typeface="黑体" panose="02010609060101010101" pitchFamily="49" charset="-122"/>
                <a:ea typeface="黑体" panose="02010609060101010101" pitchFamily="49" charset="-122"/>
              </a:rPr>
              <a:t>确保不</a:t>
            </a:r>
            <a:r>
              <a:rPr lang="zh-CN" altLang="en-US" sz="1600" dirty="0">
                <a:solidFill>
                  <a:srgbClr val="D9D9D9"/>
                </a:solidFill>
                <a:latin typeface="黑体" panose="02010609060101010101" pitchFamily="49" charset="-122"/>
                <a:ea typeface="黑体" panose="02010609060101010101" pitchFamily="49" charset="-122"/>
              </a:rPr>
              <a:t>间断的运营</a:t>
            </a:r>
            <a:r>
              <a:rPr lang="zh-CN" altLang="en-US" sz="1600" dirty="0" smtClean="0">
                <a:solidFill>
                  <a:srgbClr val="D9D9D9"/>
                </a:solidFill>
                <a:latin typeface="黑体" panose="02010609060101010101" pitchFamily="49" charset="-122"/>
                <a:ea typeface="黑体" panose="02010609060101010101" pitchFamily="49" charset="-122"/>
              </a:rPr>
              <a:t>。</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4" name="矩形 13"/>
          <p:cNvSpPr/>
          <p:nvPr/>
        </p:nvSpPr>
        <p:spPr>
          <a:xfrm>
            <a:off x="0" y="1438197"/>
            <a:ext cx="12192000" cy="461665"/>
          </a:xfrm>
          <a:prstGeom prst="rect">
            <a:avLst/>
          </a:prstGeom>
        </p:spPr>
        <p:txBody>
          <a:bodyPr wrap="square">
            <a:spAutoFit/>
          </a:bodyPr>
          <a:lstStyle/>
          <a:p>
            <a:pPr algn="ct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边缘计算赋能智能制造</a:t>
            </a:r>
            <a:endPar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 name="矩形 16"/>
          <p:cNvSpPr/>
          <p:nvPr/>
        </p:nvSpPr>
        <p:spPr>
          <a:xfrm>
            <a:off x="244202" y="4694357"/>
            <a:ext cx="3437077" cy="1661993"/>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设备互联互通互操作</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边缘计算统一设备接入的入口，提供平台对各种工业协议进行兼容并统一格式，为设备互联互操作打下基础。</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8" name="矩形 17"/>
          <p:cNvSpPr/>
          <p:nvPr/>
        </p:nvSpPr>
        <p:spPr>
          <a:xfrm>
            <a:off x="4219575" y="3151713"/>
            <a:ext cx="3248026" cy="2769989"/>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边云一体化</a:t>
            </a: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协同</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边缘计算可以避免“垃圾数据”上云。</a:t>
            </a:r>
            <a:r>
              <a:rPr lang="zh-CN" altLang="en-US" sz="1600" dirty="0">
                <a:solidFill>
                  <a:srgbClr val="D9D9D9"/>
                </a:solidFill>
                <a:latin typeface="黑体" panose="02010609060101010101" pitchFamily="49" charset="-122"/>
                <a:ea typeface="黑体" panose="02010609060101010101" pitchFamily="49" charset="-122"/>
              </a:rPr>
              <a:t>利用边云协同</a:t>
            </a:r>
            <a:r>
              <a:rPr lang="zh-CN" altLang="en-US" sz="1600" dirty="0" smtClean="0">
                <a:solidFill>
                  <a:srgbClr val="D9D9D9"/>
                </a:solidFill>
                <a:latin typeface="黑体" panose="02010609060101010101" pitchFamily="49" charset="-122"/>
                <a:ea typeface="黑体" panose="02010609060101010101" pitchFamily="49" charset="-122"/>
              </a:rPr>
              <a:t>，可以实现边缘端模型的不断优化成长，增强了边缘端数据分析的能力。同时利用云边端一体化运维大大提高了智能应用的部署运维效率。</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33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527343" cy="2031325"/>
          </a:xfrm>
          <a:prstGeom prst="rect">
            <a:avLst/>
          </a:prstGeom>
          <a:ln>
            <a:noFill/>
          </a:ln>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控制与策略</a:t>
            </a:r>
            <a:endParaRPr lang="en-US" altLang="zh-CN" sz="2000"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自动化</a:t>
            </a:r>
            <a:r>
              <a:rPr lang="zh-CN" altLang="en-US" sz="1600" dirty="0">
                <a:solidFill>
                  <a:schemeClr val="bg1"/>
                </a:solidFill>
                <a:latin typeface="黑体" panose="02010609060101010101" pitchFamily="49" charset="-122"/>
                <a:ea typeface="黑体" panose="02010609060101010101" pitchFamily="49" charset="-122"/>
              </a:rPr>
              <a:t>是以“控制”为核心进行应用的</a:t>
            </a:r>
            <a:r>
              <a:rPr lang="zh-CN" altLang="en-US" sz="1600" dirty="0" smtClean="0">
                <a:solidFill>
                  <a:schemeClr val="bg1"/>
                </a:solidFill>
                <a:latin typeface="黑体" panose="02010609060101010101" pitchFamily="49" charset="-122"/>
                <a:ea typeface="黑体" panose="02010609060101010101" pitchFamily="49" charset="-122"/>
              </a:rPr>
              <a:t>行业</a:t>
            </a:r>
            <a:r>
              <a:rPr lang="zh-CN" altLang="en-US" sz="1600"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sz="1600" dirty="0" smtClean="0">
                <a:solidFill>
                  <a:schemeClr val="bg1"/>
                </a:solidFill>
                <a:latin typeface="黑体" panose="02010609060101010101" pitchFamily="49" charset="-122"/>
                <a:ea typeface="黑体" panose="02010609060101010101" pitchFamily="49" charset="-122"/>
              </a:rPr>
              <a:t>数据进行</a:t>
            </a:r>
            <a:r>
              <a:rPr lang="zh-CN" altLang="en-US" sz="1600" dirty="0">
                <a:solidFill>
                  <a:schemeClr val="bg1"/>
                </a:solidFill>
                <a:latin typeface="黑体" panose="02010609060101010101" pitchFamily="49" charset="-122"/>
                <a:ea typeface="黑体" panose="02010609060101010101" pitchFamily="49" charset="-122"/>
              </a:rPr>
              <a:t>的，更多意义是指“策略”、</a:t>
            </a:r>
            <a:r>
              <a:rPr lang="zh-CN" altLang="en-US" sz="1600" dirty="0" smtClean="0">
                <a:solidFill>
                  <a:schemeClr val="bg1"/>
                </a:solidFill>
                <a:latin typeface="黑体" panose="02010609060101010101" pitchFamily="49" charset="-122"/>
                <a:ea typeface="黑体" panose="02010609060101010101" pitchFamily="49" charset="-122"/>
              </a:rPr>
              <a:t>“规则”</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因此通常它聚焦</a:t>
            </a:r>
            <a:r>
              <a:rPr lang="zh-CN" altLang="en-US" sz="1600" dirty="0">
                <a:solidFill>
                  <a:schemeClr val="bg1"/>
                </a:solidFill>
                <a:latin typeface="黑体" panose="02010609060101010101" pitchFamily="49" charset="-122"/>
                <a:ea typeface="黑体" panose="02010609060101010101" pitchFamily="49" charset="-122"/>
              </a:rPr>
              <a:t>于</a:t>
            </a:r>
            <a:r>
              <a:rPr lang="zh-CN" altLang="en-US" sz="1600" dirty="0" smtClean="0">
                <a:solidFill>
                  <a:schemeClr val="bg1"/>
                </a:solidFill>
                <a:latin typeface="黑体" panose="02010609060101010101" pitchFamily="49" charset="-122"/>
                <a:ea typeface="黑体" panose="02010609060101010101" pitchFamily="49" charset="-122"/>
              </a:rPr>
              <a:t>“调度、优化”等问题 。</a:t>
            </a:r>
            <a:endParaRPr lang="en-US" altLang="zh-CN" sz="1600"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1085850"/>
            <a:ext cx="5863975" cy="5372100"/>
          </a:xfrm>
          <a:prstGeom prst="rect">
            <a:avLst/>
          </a:prstGeom>
        </p:spPr>
      </p:pic>
      <p:sp>
        <p:nvSpPr>
          <p:cNvPr id="9" name="矩形 8"/>
          <p:cNvSpPr/>
          <p:nvPr/>
        </p:nvSpPr>
        <p:spPr>
          <a:xfrm>
            <a:off x="-1" y="1085849"/>
            <a:ext cx="5863975" cy="5381625"/>
          </a:xfrm>
          <a:prstGeom prst="rect">
            <a:avLst/>
          </a:prstGeom>
          <a:gradFill>
            <a:gsLst>
              <a:gs pos="24000">
                <a:srgbClr val="424752">
                  <a:alpha val="73000"/>
                </a:srgbClr>
              </a:gs>
              <a:gs pos="57000">
                <a:srgbClr val="333844"/>
              </a:gs>
              <a:gs pos="100000">
                <a:srgbClr val="333844">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71512" y="2283441"/>
            <a:ext cx="2274095" cy="481863"/>
          </a:xfrm>
          <a:prstGeom prst="rect">
            <a:avLst/>
          </a:prstGeom>
        </p:spPr>
        <p:txBody>
          <a:bodyPr wrap="square">
            <a:spAutoFit/>
          </a:bodyPr>
          <a:lstStyle/>
          <a:p>
            <a:pP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质量</a:t>
            </a:r>
            <a:r>
              <a:rPr lang="zh-CN" altLang="en-US" sz="2000" b="1" dirty="0">
                <a:solidFill>
                  <a:schemeClr val="bg1"/>
                </a:solidFill>
                <a:latin typeface="黑体" panose="02010609060101010101" pitchFamily="49" charset="-122"/>
                <a:ea typeface="黑体" panose="02010609060101010101" pitchFamily="49" charset="-122"/>
              </a:rPr>
              <a:t>、成本与</a:t>
            </a:r>
            <a:r>
              <a:rPr lang="zh-CN" altLang="en-US" sz="2000" b="1" dirty="0" smtClean="0">
                <a:solidFill>
                  <a:schemeClr val="bg1"/>
                </a:solidFill>
                <a:latin typeface="黑体" panose="02010609060101010101" pitchFamily="49" charset="-122"/>
                <a:ea typeface="黑体" panose="02010609060101010101" pitchFamily="49" charset="-122"/>
              </a:rPr>
              <a:t>交付</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935413" y="4462467"/>
            <a:ext cx="5881688"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交付缩短</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包括在生产现场中如何配比生产订单、根据工艺进行最快的响应能力组合，尤其是在变化的过程中降低生产工艺参数调校所产生的时间浪费将成为影响交付能力的关键。</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863975" y="2707968"/>
            <a:ext cx="6096000" cy="1615827"/>
          </a:xfrm>
          <a:prstGeom prst="rect">
            <a:avLst/>
          </a:prstGeom>
        </p:spPr>
        <p:txBody>
          <a:bodyPr>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成本降低</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对于</a:t>
            </a:r>
            <a:r>
              <a:rPr lang="zh-CN" altLang="en-US" sz="1600" dirty="0">
                <a:solidFill>
                  <a:srgbClr val="D9D9D9"/>
                </a:solidFill>
                <a:latin typeface="黑体" panose="02010609060101010101" pitchFamily="49" charset="-122"/>
                <a:ea typeface="黑体" panose="02010609060101010101" pitchFamily="49" charset="-122"/>
              </a:rPr>
              <a:t>小批量生产而言，生产的能耗、当机、减速等系列问题引发的都是成本的上升，因此，如何实现能源、维护数据的采集，并通过数据分析来实现成本的优化或为关注的焦点。</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2" name="矩形 11"/>
          <p:cNvSpPr/>
          <p:nvPr/>
        </p:nvSpPr>
        <p:spPr>
          <a:xfrm>
            <a:off x="5863976" y="1221612"/>
            <a:ext cx="6024562"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质量提升</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基于对被加工对象以及生产过程中的动态缺陷检测实现加工参数的动态调整，对影响加工质量的因素进行学习，并根据变化自动形成工艺参数来提升。</a:t>
            </a:r>
          </a:p>
        </p:txBody>
      </p:sp>
      <p:sp>
        <p:nvSpPr>
          <p:cNvPr id="6" name="矩形 5"/>
          <p:cNvSpPr/>
          <p:nvPr/>
        </p:nvSpPr>
        <p:spPr>
          <a:xfrm>
            <a:off x="1309687" y="2837439"/>
            <a:ext cx="4199661" cy="1011367"/>
          </a:xfrm>
          <a:prstGeom prst="rect">
            <a:avLst/>
          </a:prstGeom>
        </p:spPr>
        <p:txBody>
          <a:bodyPr wrap="square">
            <a:spAutoFit/>
          </a:bodyPr>
          <a:lstStyle/>
          <a:p>
            <a:pPr>
              <a:lnSpc>
                <a:spcPct val="150000"/>
              </a:lnSpc>
            </a:pPr>
            <a:r>
              <a:rPr lang="zh-CN" altLang="en-US" sz="1400"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sz="1400" dirty="0">
                <a:solidFill>
                  <a:schemeClr val="bg1"/>
                </a:solidFill>
                <a:latin typeface="黑体" panose="02010609060101010101" pitchFamily="49" charset="-122"/>
                <a:ea typeface="黑体" panose="02010609060101010101" pitchFamily="49" charset="-122"/>
              </a:rPr>
              <a:t>Operation Management</a:t>
            </a:r>
            <a:r>
              <a:rPr lang="zh-CN" altLang="en-US" sz="1400"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sz="1400" dirty="0">
                <a:solidFill>
                  <a:schemeClr val="bg1"/>
                </a:solidFill>
                <a:latin typeface="黑体" panose="02010609060101010101" pitchFamily="49" charset="-122"/>
                <a:ea typeface="黑体" panose="02010609060101010101" pitchFamily="49" charset="-122"/>
              </a:rPr>
              <a:t>6Sigma</a:t>
            </a:r>
            <a:r>
              <a:rPr lang="zh-CN" altLang="en-US" sz="1400" dirty="0">
                <a:solidFill>
                  <a:schemeClr val="bg1"/>
                </a:solidFill>
                <a:latin typeface="黑体" panose="02010609060101010101" pitchFamily="49" charset="-122"/>
                <a:ea typeface="黑体" panose="02010609060101010101" pitchFamily="49" charset="-122"/>
              </a:rPr>
              <a:t>等。</a:t>
            </a:r>
          </a:p>
        </p:txBody>
      </p:sp>
      <p:sp>
        <p:nvSpPr>
          <p:cNvPr id="13" name="矩形 12"/>
          <p:cNvSpPr/>
          <p:nvPr/>
        </p:nvSpPr>
        <p:spPr>
          <a:xfrm flipV="1">
            <a:off x="568902" y="2454401"/>
            <a:ext cx="102609" cy="7936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4038600" y="3884873"/>
            <a:ext cx="1604098" cy="721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5753100" y="1863380"/>
            <a:ext cx="58639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当前人工智能、机器学习还没有很好地与具体工业领域的生产结合，这也是未来边缘计算所关注的重点。</a:t>
            </a:r>
          </a:p>
        </p:txBody>
      </p:sp>
      <p:sp>
        <p:nvSpPr>
          <p:cNvPr id="9" name="矩形 8"/>
          <p:cNvSpPr/>
          <p:nvPr/>
        </p:nvSpPr>
        <p:spPr>
          <a:xfrm>
            <a:off x="5753100" y="4325254"/>
            <a:ext cx="5863976" cy="1938992"/>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根据生产订单为生产进行最优的设备排产排程</a:t>
            </a:r>
            <a:r>
              <a:rPr lang="zh-CN" altLang="en-US" sz="1600" dirty="0" smtClean="0">
                <a:solidFill>
                  <a:srgbClr val="D9D9D9"/>
                </a:solidFill>
                <a:latin typeface="黑体" panose="02010609060101010101" pitchFamily="49" charset="-122"/>
                <a:ea typeface="黑体" panose="02010609060101010101" pitchFamily="49" charset="-122"/>
              </a:rPr>
              <a:t>，也</a:t>
            </a:r>
            <a:r>
              <a:rPr lang="zh-CN" altLang="en-US" sz="1600" dirty="0">
                <a:solidFill>
                  <a:srgbClr val="D9D9D9"/>
                </a:solidFill>
                <a:latin typeface="黑体" panose="02010609060101010101" pitchFamily="49" charset="-122"/>
                <a:ea typeface="黑体" panose="02010609060101010101" pitchFamily="49" charset="-122"/>
              </a:rPr>
              <a:t>是</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的基本任务单元之一，而事实上，这些计算附着于由具体</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厂商的软件平台还是依附于“边缘计算”的</a:t>
            </a:r>
            <a:r>
              <a:rPr lang="zh-CN" altLang="en-US" sz="1600" dirty="0" smtClean="0">
                <a:solidFill>
                  <a:srgbClr val="D9D9D9"/>
                </a:solidFill>
                <a:latin typeface="黑体" panose="02010609060101010101" pitchFamily="49" charset="-122"/>
                <a:ea typeface="黑体" panose="02010609060101010101" pitchFamily="49" charset="-122"/>
              </a:rPr>
              <a:t>平台，在</a:t>
            </a:r>
            <a:r>
              <a:rPr lang="zh-CN" altLang="en-US" sz="1600" dirty="0">
                <a:solidFill>
                  <a:srgbClr val="D9D9D9"/>
                </a:solidFill>
                <a:latin typeface="黑体" panose="02010609060101010101" pitchFamily="49" charset="-122"/>
                <a:ea typeface="黑体" panose="02010609060101010101" pitchFamily="49" charset="-122"/>
              </a:rPr>
              <a:t>未来并不会存在差别，从某种意义上说</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系统本身是一种传统的架构，而其核心可以存在于专用的软件系统，也可以存在于云或者边缘侧。</a:t>
            </a:r>
          </a:p>
        </p:txBody>
      </p:sp>
      <p:sp>
        <p:nvSpPr>
          <p:cNvPr id="11" name="矩形 10"/>
          <p:cNvSpPr/>
          <p:nvPr/>
        </p:nvSpPr>
        <p:spPr>
          <a:xfrm>
            <a:off x="366492" y="1176647"/>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物流规划</a:t>
            </a:r>
          </a:p>
        </p:txBody>
      </p:sp>
      <p:sp>
        <p:nvSpPr>
          <p:cNvPr id="12" name="矩形 11"/>
          <p:cNvSpPr/>
          <p:nvPr/>
        </p:nvSpPr>
        <p:spPr>
          <a:xfrm>
            <a:off x="5753100" y="1186389"/>
            <a:ext cx="58639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工艺优化分析</a:t>
            </a:r>
          </a:p>
        </p:txBody>
      </p:sp>
      <p:sp>
        <p:nvSpPr>
          <p:cNvPr id="13" name="矩形 12"/>
          <p:cNvSpPr/>
          <p:nvPr/>
        </p:nvSpPr>
        <p:spPr>
          <a:xfrm>
            <a:off x="5753100" y="3599504"/>
            <a:ext cx="5791201" cy="59646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生产</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任务与分配</a:t>
            </a:r>
          </a:p>
        </p:txBody>
      </p:sp>
      <p:sp>
        <p:nvSpPr>
          <p:cNvPr id="14" name="矩形 13"/>
          <p:cNvSpPr/>
          <p:nvPr/>
        </p:nvSpPr>
        <p:spPr>
          <a:xfrm>
            <a:off x="366492" y="1853638"/>
            <a:ext cx="5110076" cy="1200329"/>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在物流输送中</a:t>
            </a:r>
            <a:r>
              <a:rPr lang="zh-CN" altLang="en-US" sz="1600" dirty="0" smtClean="0">
                <a:solidFill>
                  <a:srgbClr val="D9D9D9"/>
                </a:solidFill>
                <a:latin typeface="黑体" panose="02010609060101010101" pitchFamily="49" charset="-122"/>
                <a:ea typeface="黑体" panose="02010609060101010101" pitchFamily="49" charset="-122"/>
              </a:rPr>
              <a:t>，根据系统的存取需求，</a:t>
            </a:r>
            <a:r>
              <a:rPr lang="zh-CN" altLang="en-US" sz="1600" dirty="0">
                <a:solidFill>
                  <a:srgbClr val="D9D9D9"/>
                </a:solidFill>
                <a:latin typeface="黑体" panose="02010609060101010101" pitchFamily="49" charset="-122"/>
                <a:ea typeface="黑体" panose="02010609060101010101" pitchFamily="49" charset="-122"/>
              </a:rPr>
              <a:t>对现有的仓位</a:t>
            </a:r>
            <a:r>
              <a:rPr lang="zh-CN" altLang="en-US" sz="1600" dirty="0" smtClean="0">
                <a:solidFill>
                  <a:srgbClr val="D9D9D9"/>
                </a:solidFill>
                <a:latin typeface="黑体" panose="02010609060101010101" pitchFamily="49" charset="-122"/>
                <a:ea typeface="黑体" panose="02010609060101010101" pitchFamily="49" charset="-122"/>
              </a:rPr>
              <a:t>进行计算</a:t>
            </a:r>
            <a:r>
              <a:rPr lang="zh-CN" altLang="en-US" sz="1600" dirty="0">
                <a:solidFill>
                  <a:srgbClr val="D9D9D9"/>
                </a:solidFill>
                <a:latin typeface="黑体" panose="02010609060101010101" pitchFamily="49" charset="-122"/>
                <a:ea typeface="黑体" panose="02010609060101010101" pitchFamily="49" charset="-122"/>
              </a:rPr>
              <a:t>，规划出最优的路径，以实现最快速的路径，最短时间完成仓库内部的物料存取任务。</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6" name="矩形 15"/>
          <p:cNvSpPr/>
          <p:nvPr/>
        </p:nvSpPr>
        <p:spPr>
          <a:xfrm>
            <a:off x="366492" y="3608109"/>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预测性维护</a:t>
            </a:r>
          </a:p>
        </p:txBody>
      </p:sp>
      <p:sp>
        <p:nvSpPr>
          <p:cNvPr id="17" name="矩形 16"/>
          <p:cNvSpPr/>
          <p:nvPr/>
        </p:nvSpPr>
        <p:spPr>
          <a:xfrm>
            <a:off x="366492" y="4325254"/>
            <a:ext cx="51100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以状态为</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在机器运行时，对它的</a:t>
            </a:r>
            <a:r>
              <a:rPr lang="zh-CN" altLang="en-US" sz="1600" dirty="0" smtClean="0">
                <a:solidFill>
                  <a:srgbClr val="D9D9D9"/>
                </a:solidFill>
                <a:latin typeface="黑体" panose="02010609060101010101" pitchFamily="49" charset="-122"/>
                <a:ea typeface="黑体" panose="02010609060101010101" pitchFamily="49" charset="-122"/>
              </a:rPr>
              <a:t>主要部位</a:t>
            </a:r>
            <a:r>
              <a:rPr lang="zh-CN" altLang="en-US" sz="1600" dirty="0">
                <a:solidFill>
                  <a:srgbClr val="D9D9D9"/>
                </a:solidFill>
                <a:latin typeface="黑体" panose="02010609060101010101" pitchFamily="49" charset="-122"/>
                <a:ea typeface="黑体" panose="02010609060101010101" pitchFamily="49" charset="-122"/>
              </a:rPr>
              <a:t>进行</a:t>
            </a:r>
            <a:r>
              <a:rPr lang="zh-CN" altLang="en-US" sz="1600" dirty="0" smtClean="0">
                <a:solidFill>
                  <a:srgbClr val="D9D9D9"/>
                </a:solidFill>
                <a:latin typeface="黑体" panose="02010609060101010101" pitchFamily="49" charset="-122"/>
                <a:ea typeface="黑体" panose="02010609060101010101" pitchFamily="49" charset="-122"/>
              </a:rPr>
              <a:t>定期的</a:t>
            </a:r>
            <a:r>
              <a:rPr lang="zh-CN" altLang="en-US" sz="1600" dirty="0">
                <a:solidFill>
                  <a:srgbClr val="D9D9D9"/>
                </a:solidFill>
                <a:latin typeface="黑体" panose="02010609060101010101" pitchFamily="49" charset="-122"/>
                <a:ea typeface="黑体" panose="02010609060101010101" pitchFamily="49" charset="-122"/>
              </a:rPr>
              <a:t>状态监测和故障诊断，</a:t>
            </a:r>
            <a:r>
              <a:rPr lang="zh-CN" altLang="en-US" sz="1600" dirty="0" smtClean="0">
                <a:solidFill>
                  <a:srgbClr val="D9D9D9"/>
                </a:solidFill>
                <a:latin typeface="黑体" panose="02010609060101010101" pitchFamily="49" charset="-122"/>
                <a:ea typeface="黑体" panose="02010609060101010101" pitchFamily="49" charset="-122"/>
              </a:rPr>
              <a:t>判定机器所</a:t>
            </a:r>
            <a:r>
              <a:rPr lang="zh-CN" altLang="en-US" sz="1600" dirty="0">
                <a:solidFill>
                  <a:srgbClr val="D9D9D9"/>
                </a:solidFill>
                <a:latin typeface="黑体" panose="02010609060101010101" pitchFamily="49" charset="-122"/>
                <a:ea typeface="黑体" panose="02010609060101010101" pitchFamily="49" charset="-122"/>
              </a:rPr>
              <a:t>处的状态，</a:t>
            </a:r>
            <a:r>
              <a:rPr lang="zh-CN" altLang="en-US" sz="1600" dirty="0" smtClean="0">
                <a:solidFill>
                  <a:srgbClr val="D9D9D9"/>
                </a:solidFill>
                <a:latin typeface="黑体" panose="02010609060101010101" pitchFamily="49" charset="-122"/>
                <a:ea typeface="黑体" panose="02010609060101010101" pitchFamily="49" charset="-122"/>
              </a:rPr>
              <a:t>预测</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状态</a:t>
            </a:r>
            <a:r>
              <a:rPr lang="zh-CN" altLang="en-US" sz="1600" dirty="0">
                <a:solidFill>
                  <a:srgbClr val="D9D9D9"/>
                </a:solidFill>
                <a:latin typeface="黑体" panose="02010609060101010101" pitchFamily="49" charset="-122"/>
                <a:ea typeface="黑体" panose="02010609060101010101" pitchFamily="49" charset="-122"/>
              </a:rPr>
              <a:t>未来的发展趋势，</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的</a:t>
            </a:r>
            <a:r>
              <a:rPr lang="zh-CN" altLang="en-US" sz="1600" dirty="0">
                <a:solidFill>
                  <a:srgbClr val="D9D9D9"/>
                </a:solidFill>
                <a:latin typeface="黑体" panose="02010609060101010101" pitchFamily="49" charset="-122"/>
                <a:ea typeface="黑体" panose="02010609060101010101" pitchFamily="49" charset="-122"/>
              </a:rPr>
              <a:t>状态发展趋势和可能的故障模式，预先制定预测性维修计划，</a:t>
            </a:r>
            <a:endParaRPr lang="en-US" altLang="zh-CN"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60035668"/>
              </p:ext>
            </p:extLst>
          </p:nvPr>
        </p:nvGraphicFramePr>
        <p:xfrm>
          <a:off x="898980" y="1333101"/>
          <a:ext cx="10254722" cy="4815840"/>
        </p:xfrm>
        <a:graphic>
          <a:graphicData uri="http://schemas.openxmlformats.org/drawingml/2006/table">
            <a:tbl>
              <a:tblPr firstRow="1" bandRow="1">
                <a:tableStyleId>{46F890A9-2807-4EBB-B81D-B2AA78EC7F39}</a:tableStyleId>
              </a:tblPr>
              <a:tblGrid>
                <a:gridCol w="2136966"/>
                <a:gridCol w="2468880"/>
                <a:gridCol w="766502"/>
                <a:gridCol w="1147665"/>
                <a:gridCol w="2354580"/>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505689" y="3513954"/>
            <a:ext cx="10747029" cy="2308324"/>
          </a:xfrm>
          <a:prstGeom prst="rect">
            <a:avLst/>
          </a:prstGeom>
          <a:ln>
            <a:solidFill>
              <a:srgbClr val="2A7C60"/>
            </a:solidFill>
          </a:ln>
        </p:spPr>
        <p:txBody>
          <a:bodyPr wrap="square">
            <a:spAutoFit/>
          </a:bodyPr>
          <a:lstStyle/>
          <a:p>
            <a:pPr algn="just">
              <a:lnSpc>
                <a:spcPct val="150000"/>
              </a:lnSpc>
            </a:pPr>
            <a:r>
              <a:rPr lang="en-US" altLang="zh-CN" sz="1600" dirty="0" smtClean="0">
                <a:solidFill>
                  <a:srgbClr val="2EBA7C"/>
                </a:solidFill>
                <a:latin typeface="黑体" panose="02010609060101010101" pitchFamily="49" charset="-122"/>
                <a:ea typeface="黑体" panose="02010609060101010101" pitchFamily="49" charset="-122"/>
              </a:rPr>
              <a:t>AWS</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Azure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Google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IBM</a:t>
            </a:r>
            <a:r>
              <a:rPr lang="zh-CN" altLang="en-US" sz="1600" dirty="0" smtClean="0">
                <a:solidFill>
                  <a:srgbClr val="2EBA7C"/>
                </a:solidFill>
                <a:latin typeface="黑体" panose="02010609060101010101" pitchFamily="49" charset="-122"/>
                <a:ea typeface="黑体" panose="02010609060101010101" pitchFamily="49" charset="-122"/>
              </a:rPr>
              <a:t>，阿</a:t>
            </a:r>
            <a:r>
              <a:rPr lang="zh-CN" altLang="en-US" sz="1600"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sz="1600" dirty="0" smtClean="0">
                <a:solidFill>
                  <a:srgbClr val="2EBA7C"/>
                </a:solidFill>
                <a:latin typeface="黑体" panose="02010609060101010101" pitchFamily="49" charset="-122"/>
                <a:ea typeface="黑体" panose="02010609060101010101" pitchFamily="49" charset="-122"/>
              </a:rPr>
              <a:t>；所以，云</a:t>
            </a:r>
            <a:r>
              <a:rPr lang="zh-CN" altLang="en-US" sz="1600"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sz="1600" dirty="0" smtClean="0">
                <a:solidFill>
                  <a:srgbClr val="2EBA7C"/>
                </a:solidFill>
                <a:latin typeface="黑体" panose="02010609060101010101" pitchFamily="49" charset="-122"/>
                <a:ea typeface="黑体" panose="02010609060101010101" pitchFamily="49" charset="-122"/>
              </a:rPr>
              <a:t>必须使用</a:t>
            </a:r>
            <a:r>
              <a:rPr lang="zh-CN" altLang="en-US" sz="1600" dirty="0">
                <a:solidFill>
                  <a:srgbClr val="2EBA7C"/>
                </a:solidFill>
                <a:latin typeface="黑体" panose="02010609060101010101" pitchFamily="49" charset="-122"/>
                <a:ea typeface="黑体" panose="02010609060101010101" pitchFamily="49" charset="-122"/>
              </a:rPr>
              <a:t>云服务，</a:t>
            </a:r>
            <a:r>
              <a:rPr lang="zh-CN" altLang="en-US" sz="1600" dirty="0" smtClean="0">
                <a:solidFill>
                  <a:srgbClr val="2EBA7C"/>
                </a:solidFill>
                <a:latin typeface="黑体" panose="02010609060101010101" pitchFamily="49" charset="-122"/>
                <a:ea typeface="黑体" panose="02010609060101010101" pitchFamily="49" charset="-122"/>
              </a:rPr>
              <a:t>才能使用</a:t>
            </a:r>
            <a:r>
              <a:rPr lang="zh-CN" altLang="en-US" sz="1600"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sz="1600" dirty="0" smtClean="0">
                <a:solidFill>
                  <a:srgbClr val="2EBA7C"/>
                </a:solidFill>
                <a:latin typeface="黑体" panose="02010609060101010101" pitchFamily="49" charset="-122"/>
                <a:ea typeface="黑体" panose="02010609060101010101" pitchFamily="49" charset="-122"/>
              </a:rPr>
              <a:t>。</a:t>
            </a:r>
            <a:endParaRPr lang="en-US" altLang="zh-CN" sz="1600" dirty="0" smtClean="0">
              <a:solidFill>
                <a:srgbClr val="2EBA7C"/>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但是</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却</a:t>
            </a:r>
            <a:r>
              <a:rPr lang="zh-CN" altLang="en-US" sz="1600"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发展</a:t>
            </a:r>
            <a:r>
              <a:rPr lang="zh-CN" altLang="en-US" sz="1600"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sz="1600" dirty="0" smtClean="0">
                <a:solidFill>
                  <a:schemeClr val="bg1"/>
                </a:solidFill>
                <a:latin typeface="黑体" panose="02010609060101010101" pitchFamily="49" charset="-122"/>
                <a:ea typeface="黑体" panose="02010609060101010101" pitchFamily="49" charset="-122"/>
              </a:rPr>
              <a:t>。理念</a:t>
            </a:r>
            <a:r>
              <a:rPr lang="zh-CN" altLang="en-US" sz="1600"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sz="1600" dirty="0" smtClean="0">
                <a:solidFill>
                  <a:schemeClr val="bg1"/>
                </a:solidFill>
                <a:latin typeface="黑体" panose="02010609060101010101" pitchFamily="49" charset="-122"/>
                <a:ea typeface="黑体" panose="02010609060101010101" pitchFamily="49" charset="-122"/>
              </a:rPr>
              <a:t>取胜呢？</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273875"/>
          </a:xfrm>
          <a:prstGeom prst="rect">
            <a:avLst/>
          </a:prstGeom>
        </p:spPr>
        <p:txBody>
          <a:bodyPr wrap="square">
            <a:spAutoFit/>
          </a:bodyPr>
          <a:lstStyle/>
          <a:p>
            <a:pPr algn="just">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858377"/>
          </a:xfrm>
          <a:prstGeom prst="rect">
            <a:avLst/>
          </a:prstGeom>
        </p:spPr>
        <p:txBody>
          <a:bodyPr wrap="square">
            <a:spAutoFit/>
          </a:bodyPr>
          <a:lstStyle/>
          <a:p>
            <a:pPr algn="just">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的客户端，负责和云端通信，目前也可选择</a:t>
            </a:r>
            <a:r>
              <a:rPr lang="en-US" altLang="zh-CN" sz="1600" dirty="0" smtClean="0">
                <a:solidFill>
                  <a:schemeClr val="bg1"/>
                </a:solidFill>
                <a:latin typeface="黑体" panose="02010609060101010101" pitchFamily="49" charset="-122"/>
                <a:ea typeface="黑体" panose="02010609060101010101" pitchFamily="49" charset="-122"/>
              </a:rPr>
              <a:t>QUIC</a:t>
            </a:r>
            <a:r>
              <a:rPr lang="zh-CN" altLang="en-US" sz="1600" dirty="0" smtClean="0">
                <a:solidFill>
                  <a:schemeClr val="bg1"/>
                </a:solidFill>
                <a:latin typeface="黑体" panose="02010609060101010101" pitchFamily="49" charset="-122"/>
                <a:ea typeface="黑体" panose="02010609060101010101" pitchFamily="49" charset="-122"/>
              </a:rPr>
              <a:t>协议；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设备孪生信息，负责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562426" cy="523220"/>
          </a:xfrm>
          <a:prstGeom prst="rect">
            <a:avLst/>
          </a:prstGeom>
          <a:noFill/>
        </p:spPr>
        <p:txBody>
          <a:bodyPr wrap="squar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本身是不具备的。但可以自行扩展。</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310879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边云融合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a:t>
            </a:r>
            <a:r>
              <a:rPr lang="zh-CN" altLang="en-US" sz="1600"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云原生演化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运行在 </a:t>
            </a:r>
            <a:r>
              <a:rPr lang="en-US" altLang="zh-CN" sz="1600" dirty="0">
                <a:solidFill>
                  <a:schemeClr val="bg1"/>
                </a:solidFill>
                <a:latin typeface="黑体" panose="02010609060101010101" pitchFamily="49" charset="-122"/>
                <a:ea typeface="黑体" panose="02010609060101010101" pitchFamily="49" charset="-122"/>
              </a:rPr>
              <a:t>K8S </a:t>
            </a:r>
            <a:r>
              <a:rPr lang="zh-CN" altLang="en-US" sz="1600" dirty="0">
                <a:solidFill>
                  <a:schemeClr val="bg1"/>
                </a:solidFill>
                <a:latin typeface="黑体" panose="02010609060101010101" pitchFamily="49" charset="-122"/>
                <a:ea typeface="黑体" panose="02010609060101010101" pitchFamily="49" charset="-122"/>
              </a:rPr>
              <a:t>或 </a:t>
            </a:r>
            <a:r>
              <a:rPr lang="en-US" altLang="zh-CN" sz="1600" dirty="0">
                <a:solidFill>
                  <a:schemeClr val="bg1"/>
                </a:solidFill>
                <a:latin typeface="黑体" panose="02010609060101010101" pitchFamily="49" charset="-122"/>
                <a:ea typeface="黑体" panose="02010609060101010101" pitchFamily="49" charset="-122"/>
              </a:rPr>
              <a:t>K3S </a:t>
            </a:r>
            <a:r>
              <a:rPr lang="zh-CN" altLang="en-US" sz="1600" dirty="0">
                <a:solidFill>
                  <a:schemeClr val="bg1"/>
                </a:solidFill>
                <a:latin typeface="黑体" panose="02010609060101010101" pitchFamily="49" charset="-122"/>
                <a:ea typeface="黑体" panose="02010609060101010101" pitchFamily="49" charset="-122"/>
              </a:rPr>
              <a:t>之上；</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引入声明式的</a:t>
            </a:r>
            <a:r>
              <a:rPr lang="zh-CN" altLang="en-US" sz="1600" dirty="0" smtClean="0">
                <a:solidFill>
                  <a:srgbClr val="2A7C60"/>
                </a:solidFill>
                <a:latin typeface="黑体" panose="02010609060101010101" pitchFamily="49" charset="-122"/>
                <a:ea typeface="黑体" panose="02010609060101010101" pitchFamily="49" charset="-122"/>
              </a:rPr>
              <a:t>设计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通过</a:t>
            </a:r>
            <a:r>
              <a:rPr lang="zh-CN" altLang="en-US" sz="1600" dirty="0">
                <a:solidFill>
                  <a:schemeClr val="bg1"/>
                </a:solidFill>
                <a:latin typeface="黑体" panose="02010609060101010101" pitchFamily="49" charset="-122"/>
                <a:ea typeface="黑体" panose="02010609060101010101" pitchFamily="49" charset="-122"/>
              </a:rPr>
              <a:t>影子（</a:t>
            </a:r>
            <a:r>
              <a:rPr lang="en-US" altLang="zh-CN" sz="1600" dirty="0">
                <a:solidFill>
                  <a:schemeClr val="bg1"/>
                </a:solidFill>
                <a:latin typeface="黑体" panose="02010609060101010101" pitchFamily="49" charset="-122"/>
                <a:ea typeface="黑体" panose="02010609060101010101" pitchFamily="49" charset="-122"/>
              </a:rPr>
              <a:t>Report/Desire</a:t>
            </a:r>
            <a:r>
              <a:rPr lang="zh-CN" altLang="en-US" sz="1600" dirty="0">
                <a:solidFill>
                  <a:schemeClr val="bg1"/>
                </a:solidFill>
                <a:latin typeface="黑体" panose="02010609060101010101" pitchFamily="49" charset="-122"/>
                <a:ea typeface="黑体" panose="02010609060101010101" pitchFamily="49" charset="-122"/>
              </a:rPr>
              <a:t>）实现端云同步（</a:t>
            </a:r>
            <a:r>
              <a:rPr lang="en-US" altLang="zh-CN" sz="1600" dirty="0">
                <a:solidFill>
                  <a:schemeClr val="bg1"/>
                </a:solidFill>
                <a:latin typeface="黑体" panose="02010609060101010101" pitchFamily="49" charset="-122"/>
                <a:ea typeface="黑体" panose="02010609060101010101" pitchFamily="49" charset="-122"/>
              </a:rPr>
              <a:t>OTA</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按需使用、按需</a:t>
            </a:r>
            <a:r>
              <a:rPr lang="zh-CN" altLang="en-US" sz="1600" dirty="0" smtClean="0">
                <a:solidFill>
                  <a:srgbClr val="2A7C60"/>
                </a:solidFill>
                <a:latin typeface="黑体" panose="02010609060101010101" pitchFamily="49" charset="-122"/>
                <a:ea typeface="黑体" panose="02010609060101010101" pitchFamily="49" charset="-122"/>
              </a:rPr>
              <a:t>部署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推行</a:t>
            </a:r>
            <a:r>
              <a:rPr lang="zh-CN" altLang="en-US" sz="1600"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支持多种</a:t>
            </a:r>
            <a:r>
              <a:rPr lang="zh-CN" altLang="en-US" sz="1600" dirty="0" smtClean="0">
                <a:solidFill>
                  <a:srgbClr val="2A7C60"/>
                </a:solidFill>
                <a:latin typeface="黑体" panose="02010609060101010101" pitchFamily="49" charset="-122"/>
                <a:ea typeface="黑体" panose="02010609060101010101" pitchFamily="49" charset="-122"/>
              </a:rPr>
              <a:t>平台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多种软硬件平台，比如 </a:t>
            </a:r>
            <a:r>
              <a:rPr lang="en-US" altLang="zh-CN" sz="1600" dirty="0">
                <a:solidFill>
                  <a:schemeClr val="bg1"/>
                </a:solidFill>
                <a:latin typeface="黑体" panose="02010609060101010101" pitchFamily="49" charset="-122"/>
                <a:ea typeface="黑体" panose="02010609060101010101" pitchFamily="49" charset="-122"/>
              </a:rPr>
              <a:t>X86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ARM </a:t>
            </a:r>
            <a:r>
              <a:rPr lang="zh-CN" altLang="en-US" sz="1600" dirty="0">
                <a:solidFill>
                  <a:schemeClr val="bg1"/>
                </a:solidFill>
                <a:latin typeface="黑体" panose="02010609060101010101" pitchFamily="49" charset="-122"/>
                <a:ea typeface="黑体" panose="02010609060101010101" pitchFamily="49" charset="-122"/>
              </a:rPr>
              <a:t>架构的</a:t>
            </a:r>
            <a:r>
              <a:rPr lang="en-US" altLang="zh-CN" sz="1600" dirty="0">
                <a:solidFill>
                  <a:schemeClr val="bg1"/>
                </a:solidFill>
                <a:latin typeface="黑体" panose="02010609060101010101" pitchFamily="49" charset="-122"/>
                <a:ea typeface="黑体" panose="02010609060101010101" pitchFamily="49" charset="-122"/>
              </a:rPr>
              <a:t>CPU</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Darwin </a:t>
            </a:r>
            <a:r>
              <a:rPr lang="zh-CN" altLang="en-US" sz="1600" dirty="0">
                <a:solidFill>
                  <a:schemeClr val="bg1"/>
                </a:solidFill>
                <a:latin typeface="黑体" panose="02010609060101010101" pitchFamily="49" charset="-122"/>
                <a:ea typeface="黑体" panose="02010609060101010101" pitchFamily="49" charset="-122"/>
              </a:rPr>
              <a:t>操作系统</a:t>
            </a:r>
            <a:r>
              <a:rPr lang="zh-CN" altLang="en-US" sz="1600" dirty="0" smtClean="0">
                <a:solidFill>
                  <a:schemeClr val="bg1"/>
                </a:solidFill>
                <a:latin typeface="黑体" panose="02010609060101010101" pitchFamily="49" charset="-122"/>
                <a:ea typeface="黑体" panose="02010609060101010101" pitchFamily="49" charset="-122"/>
              </a:rPr>
              <a:t>等；</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屏蔽计算</a:t>
            </a:r>
            <a:r>
              <a:rPr lang="zh-CN" altLang="en-US" sz="1600" dirty="0" smtClean="0">
                <a:solidFill>
                  <a:srgbClr val="2A7C60"/>
                </a:solidFill>
                <a:latin typeface="黑体" panose="02010609060101010101" pitchFamily="49" charset="-122"/>
                <a:ea typeface="黑体" panose="02010609060101010101" pitchFamily="49" charset="-122"/>
              </a:rPr>
              <a:t>框架</a:t>
            </a:r>
            <a:r>
              <a:rPr lang="zh-CN" altLang="en-US" sz="1600"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a:t>
            </a:r>
            <a:r>
              <a:rPr lang="zh-CN" altLang="en-US" sz="1600"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sz="1600" dirty="0">
                <a:solidFill>
                  <a:schemeClr val="bg1"/>
                </a:solidFill>
                <a:latin typeface="黑体" panose="02010609060101010101" pitchFamily="49" charset="-122"/>
                <a:ea typeface="黑体" panose="02010609060101010101" pitchFamily="49" charset="-122"/>
              </a:rPr>
              <a:t>Baetyl </a:t>
            </a:r>
            <a:r>
              <a:rPr lang="zh-CN" altLang="en-US" sz="1600" dirty="0">
                <a:solidFill>
                  <a:schemeClr val="bg1"/>
                </a:solidFill>
                <a:latin typeface="黑体" panose="02010609060101010101" pitchFamily="49" charset="-122"/>
                <a:ea typeface="黑体" panose="02010609060101010101" pitchFamily="49" charset="-122"/>
              </a:rPr>
              <a:t>中</a:t>
            </a:r>
            <a:r>
              <a:rPr lang="zh-CN" altLang="en-US" sz="1600" dirty="0" smtClean="0">
                <a:solidFill>
                  <a:schemeClr val="bg1"/>
                </a:solidFill>
                <a:latin typeface="黑体" panose="02010609060101010101" pitchFamily="49" charset="-122"/>
                <a:ea typeface="黑体" panose="02010609060101010101" pitchFamily="49" charset="-122"/>
              </a:rPr>
              <a:t>执行。</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a:solidFill>
                  <a:schemeClr val="bg1"/>
                </a:solidFill>
                <a:latin typeface="黑体" panose="02010609060101010101" pitchFamily="49" charset="-122"/>
                <a:ea typeface="黑体" panose="02010609060101010101" pitchFamily="49" charset="-122"/>
              </a:rPr>
              <a:t>发布</a:t>
            </a:r>
            <a:r>
              <a:rPr lang="zh-CN" altLang="en-US" dirty="0" smtClean="0">
                <a:solidFill>
                  <a:schemeClr val="bg1"/>
                </a:solidFill>
                <a:latin typeface="黑体" panose="02010609060101010101" pitchFamily="49" charset="-122"/>
                <a:ea typeface="黑体" panose="02010609060101010101" pitchFamily="49" charset="-122"/>
              </a:rPr>
              <a:t>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smtClean="0">
                <a:solidFill>
                  <a:schemeClr val="bg1"/>
                </a:solidFill>
                <a:latin typeface="黑体" panose="02010609060101010101" pitchFamily="49" charset="-122"/>
                <a:ea typeface="黑体" panose="02010609060101010101" pitchFamily="49" charset="-122"/>
              </a:rPr>
              <a:t>RTOS(</a:t>
            </a:r>
            <a:r>
              <a:rPr lang="zh-CN" altLang="en-US" sz="1600" i="1" dirty="0" smtClean="0">
                <a:solidFill>
                  <a:schemeClr val="bg1"/>
                </a:solidFill>
                <a:latin typeface="黑体" panose="02010609060101010101" pitchFamily="49" charset="-122"/>
                <a:ea typeface="黑体" panose="02010609060101010101" pitchFamily="49" charset="-122"/>
              </a:rPr>
              <a:t>未来</a:t>
            </a:r>
            <a:r>
              <a:rPr lang="en-US" altLang="zh-CN" sz="1600" i="1"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四个服务层：</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基础增强服务：</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076973573"/>
              </p:ext>
            </p:extLst>
          </p:nvPr>
        </p:nvGraphicFramePr>
        <p:xfrm>
          <a:off x="505685" y="1449916"/>
          <a:ext cx="10905265" cy="147828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可以结合几种平台的能力集，搭配使用或进行改进，比如 </a:t>
            </a:r>
            <a:r>
              <a:rPr lang="en-US" altLang="zh-CN" sz="2800" dirty="0" smtClean="0">
                <a:solidFill>
                  <a:schemeClr val="bg1"/>
                </a:solidFill>
                <a:latin typeface="黑体" panose="02010609060101010101" pitchFamily="49" charset="-122"/>
                <a:ea typeface="黑体" panose="02010609060101010101" pitchFamily="49" charset="-122"/>
              </a:rPr>
              <a:t>Baetyl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 + 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404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a:t>
            </a:r>
            <a:r>
              <a:rPr lang="zh-CN" altLang="en-US" dirty="0" smtClean="0">
                <a:latin typeface="黑体" panose="02010609060101010101" pitchFamily="49" charset="-122"/>
                <a:ea typeface="黑体" panose="02010609060101010101" pitchFamily="49" charset="-122"/>
              </a:rPr>
              <a:t>侧</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7458075" y="1609725"/>
            <a:ext cx="4019550" cy="3915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5" y="1611443"/>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扫码枪</a:t>
            </a:r>
            <a:endParaRPr lang="zh-CN" altLang="en-US" sz="1400" dirty="0">
              <a:latin typeface="黑体" panose="02010609060101010101" pitchFamily="49" charset="-122"/>
              <a:ea typeface="黑体" panose="02010609060101010101" pitchFamily="49" charset="-122"/>
            </a:endParaRP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工业相机</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机床</a:t>
            </a:r>
            <a:endParaRPr lang="zh-CN" altLang="en-US" sz="1400" dirty="0">
              <a:latin typeface="黑体" panose="02010609060101010101" pitchFamily="49" charset="-122"/>
              <a:ea typeface="黑体" panose="02010609060101010101" pitchFamily="49" charset="-122"/>
            </a:endParaRP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机器人</a:t>
            </a: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470000" cy="307777"/>
          </a:xfrm>
          <a:prstGeom prst="rect">
            <a:avLst/>
          </a:prstGeom>
          <a:noFill/>
        </p:spPr>
        <p:txBody>
          <a:bodyPr wrap="none" rtlCol="0">
            <a:spAutoFit/>
          </a:bodyPr>
          <a:lstStyle/>
          <a:p>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326052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265047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 / KubeEdge</a:t>
            </a:r>
            <a:endParaRPr lang="zh-CN" altLang="en-US" sz="1400" dirty="0"/>
          </a:p>
        </p:txBody>
      </p:sp>
      <p:sp>
        <p:nvSpPr>
          <p:cNvPr id="38" name="矩形 37"/>
          <p:cNvSpPr/>
          <p:nvPr/>
        </p:nvSpPr>
        <p:spPr>
          <a:xfrm>
            <a:off x="3913456" y="2127348"/>
            <a:ext cx="2643758"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边缘网关</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4248" y="2739404"/>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云服务器</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549" y="2749527"/>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47" name="圆角矩形 46"/>
          <p:cNvSpPr/>
          <p:nvPr/>
        </p:nvSpPr>
        <p:spPr>
          <a:xfrm>
            <a:off x="7650444" y="2729266"/>
            <a:ext cx="319267" cy="256193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边云协同</a:t>
            </a:r>
            <a:endParaRPr lang="zh-CN" altLang="en-US" sz="1400" dirty="0">
              <a:latin typeface="黑体" panose="02010609060101010101" pitchFamily="49" charset="-122"/>
              <a:ea typeface="黑体" panose="02010609060101010101" pitchFamily="49" charset="-122"/>
            </a:endParaRP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节点、设备管理</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智能分析</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a:t>
            </a:r>
            <a:r>
              <a:rPr lang="zh-CN" altLang="en-US" sz="1400" dirty="0">
                <a:latin typeface="黑体" panose="02010609060101010101" pitchFamily="49" charset="-122"/>
                <a:ea typeface="黑体" panose="02010609060101010101" pitchFamily="49" charset="-122"/>
              </a:rPr>
              <a:t>视觉</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智能调度</a:t>
            </a:r>
            <a:endParaRPr lang="zh-CN" altLang="en-US" sz="1400" dirty="0">
              <a:latin typeface="黑体" panose="02010609060101010101" pitchFamily="49" charset="-122"/>
              <a:ea typeface="黑体" panose="02010609060101010101" pitchFamily="49" charset="-122"/>
            </a:endParaRP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数据看板</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72" name="圆角矩形 71"/>
          <p:cNvSpPr/>
          <p:nvPr/>
        </p:nvSpPr>
        <p:spPr>
          <a:xfrm>
            <a:off x="4422999" y="4172776"/>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流</a:t>
            </a:r>
            <a:r>
              <a:rPr lang="zh-CN" altLang="en-US" sz="1400" dirty="0" smtClean="0">
                <a:latin typeface="黑体" panose="02010609060101010101" pitchFamily="49" charset="-122"/>
                <a:ea typeface="黑体" panose="02010609060101010101" pitchFamily="49" charset="-122"/>
              </a:rPr>
              <a:t>处理</a:t>
            </a:r>
            <a:endParaRPr lang="zh-CN" altLang="en-US" sz="1400" dirty="0">
              <a:latin typeface="黑体" panose="02010609060101010101" pitchFamily="49" charset="-122"/>
              <a:ea typeface="黑体" panose="02010609060101010101" pitchFamily="49" charset="-122"/>
            </a:endParaRPr>
          </a:p>
        </p:txBody>
      </p:sp>
      <p:sp>
        <p:nvSpPr>
          <p:cNvPr id="73" name="圆角矩形 72"/>
          <p:cNvSpPr/>
          <p:nvPr/>
        </p:nvSpPr>
        <p:spPr>
          <a:xfrm>
            <a:off x="5516257" y="4170891"/>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规则引擎</a:t>
            </a:r>
          </a:p>
        </p:txBody>
      </p:sp>
      <p:sp>
        <p:nvSpPr>
          <p:cNvPr id="74" name="圆角矩形 73"/>
          <p:cNvSpPr/>
          <p:nvPr/>
        </p:nvSpPr>
        <p:spPr>
          <a:xfrm>
            <a:off x="4411025" y="4806982"/>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p>
        </p:txBody>
      </p:sp>
      <p:sp>
        <p:nvSpPr>
          <p:cNvPr id="75" name="圆角矩形 74"/>
          <p:cNvSpPr/>
          <p:nvPr/>
        </p:nvSpPr>
        <p:spPr>
          <a:xfrm>
            <a:off x="5516257" y="4806982"/>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智能应用</a:t>
            </a: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p:cNvCxnSpPr>
          <p:nvPr/>
        </p:nvCxnSpPr>
        <p:spPr>
          <a:xfrm rot="5400000" flipH="1" flipV="1">
            <a:off x="4332261" y="2163505"/>
            <a:ext cx="408704" cy="6567286"/>
          </a:xfrm>
          <a:prstGeom prst="bentConnector4">
            <a:avLst>
              <a:gd name="adj1" fmla="val -93222"/>
              <a:gd name="adj2" fmla="val 99974"/>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9932886"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IaaS</a:t>
            </a:r>
            <a:endParaRPr lang="zh-CN" altLang="en-US" sz="1400" dirty="0">
              <a:latin typeface="黑体" panose="02010609060101010101" pitchFamily="49" charset="-122"/>
              <a:ea typeface="黑体" panose="02010609060101010101" pitchFamily="49" charset="-122"/>
            </a:endParaRPr>
          </a:p>
        </p:txBody>
      </p:sp>
      <p:sp>
        <p:nvSpPr>
          <p:cNvPr id="68" name="圆角矩形 67"/>
          <p:cNvSpPr/>
          <p:nvPr/>
        </p:nvSpPr>
        <p:spPr>
          <a:xfrm>
            <a:off x="10673662"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PaaS</a:t>
            </a:r>
            <a:endParaRPr lang="zh-CN" altLang="en-US" sz="1400" dirty="0">
              <a:latin typeface="黑体" panose="02010609060101010101" pitchFamily="49" charset="-122"/>
              <a:ea typeface="黑体" panose="02010609060101010101" pitchFamily="49" charset="-122"/>
            </a:endParaRPr>
          </a:p>
        </p:txBody>
      </p:sp>
      <p:sp>
        <p:nvSpPr>
          <p:cNvPr id="78" name="圆角矩形 77"/>
          <p:cNvSpPr/>
          <p:nvPr/>
        </p:nvSpPr>
        <p:spPr>
          <a:xfrm>
            <a:off x="4411024" y="3454580"/>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79" name="圆角矩形 78"/>
          <p:cNvSpPr/>
          <p:nvPr/>
        </p:nvSpPr>
        <p:spPr>
          <a:xfrm>
            <a:off x="5500789" y="345258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数据存储</a:t>
            </a:r>
          </a:p>
        </p:txBody>
      </p:sp>
      <p:sp>
        <p:nvSpPr>
          <p:cNvPr id="64" name="圆角矩形 63"/>
          <p:cNvSpPr/>
          <p:nvPr/>
        </p:nvSpPr>
        <p:spPr>
          <a:xfrm>
            <a:off x="671943" y="517401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374117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(2/3)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、平台开发阶段</a:t>
            </a:r>
            <a:endParaRPr lang="en-US" altLang="zh-CN" sz="2000" dirty="0" smtClean="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研发边缘网关</a:t>
            </a:r>
            <a:r>
              <a:rPr lang="en-US" altLang="zh-CN" dirty="0" smtClean="0">
                <a:solidFill>
                  <a:schemeClr val="lt1"/>
                </a:solidFill>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控制器，搭建边缘云服务器；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a:t>
            </a:r>
            <a:r>
              <a:rPr lang="zh-CN" altLang="en-US" dirty="0">
                <a:latin typeface="黑体" panose="02010609060101010101" pitchFamily="49" charset="-122"/>
                <a:ea typeface="黑体" panose="02010609060101010101" pitchFamily="49" charset="-122"/>
              </a:rPr>
              <a:t>完善</a:t>
            </a:r>
            <a:r>
              <a:rPr lang="zh-CN" altLang="en-US" dirty="0" smtClean="0">
                <a:solidFill>
                  <a:schemeClr val="lt1"/>
                </a:solidFill>
                <a:latin typeface="黑体" panose="02010609060101010101" pitchFamily="49" charset="-122"/>
                <a:ea typeface="黑体" panose="02010609060101010101" pitchFamily="49" charset="-122"/>
              </a:rPr>
              <a:t>平台基础组件</a:t>
            </a:r>
            <a:r>
              <a:rPr lang="en-US" altLang="zh-CN" dirty="0" smtClean="0">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 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802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798516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 </a:t>
            </a:r>
            <a:r>
              <a:rPr lang="en-US" altLang="zh-CN" sz="2400" dirty="0" smtClean="0">
                <a:solidFill>
                  <a:srgbClr val="2EBA7C"/>
                </a:solidFill>
                <a:latin typeface="黑体" panose="02010609060101010101" pitchFamily="49" charset="-122"/>
                <a:ea typeface="黑体" panose="02010609060101010101" pitchFamily="49" charset="-122"/>
              </a:rPr>
              <a:t>(3/3)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268412" y="943664"/>
            <a:ext cx="11655176" cy="5478423"/>
          </a:xfrm>
          <a:prstGeom prst="rect">
            <a:avLst/>
          </a:prstGeom>
        </p:spPr>
        <p:txBody>
          <a:bodyPr wrap="square">
            <a:spAutoFit/>
          </a:bodyPr>
          <a:lstStyle/>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边缘节点相关功能</a:t>
            </a:r>
          </a:p>
          <a:p>
            <a:r>
              <a:rPr lang="zh-CN" altLang="zh-CN" dirty="0" smtClean="0">
                <a:solidFill>
                  <a:srgbClr val="D9D9D9"/>
                </a:solidFill>
                <a:latin typeface="黑体" panose="02010609060101010101" pitchFamily="49" charset="-122"/>
                <a:ea typeface="黑体" panose="02010609060101010101" pitchFamily="49" charset="-122"/>
              </a:rPr>
              <a:t>设备</a:t>
            </a:r>
            <a:r>
              <a:rPr lang="zh-CN" altLang="zh-CN" dirty="0">
                <a:solidFill>
                  <a:srgbClr val="D9D9D9"/>
                </a:solidFill>
                <a:latin typeface="黑体" panose="02010609060101010101" pitchFamily="49" charset="-122"/>
                <a:ea typeface="黑体" panose="02010609060101010101" pitchFamily="49" charset="-122"/>
              </a:rPr>
              <a:t>接入相关：研发设备接入、协议转换、设备孪生（设备元数据）、设备控制功能，统一软件层设备数据描述，开发设备微服务对接不同种类的设备；</a:t>
            </a:r>
          </a:p>
          <a:p>
            <a:r>
              <a:rPr lang="zh-CN" altLang="zh-CN" dirty="0" smtClean="0">
                <a:solidFill>
                  <a:srgbClr val="D9D9D9"/>
                </a:solidFill>
                <a:latin typeface="黑体" panose="02010609060101010101" pitchFamily="49" charset="-122"/>
                <a:ea typeface="黑体" panose="02010609060101010101" pitchFamily="49" charset="-122"/>
              </a:rPr>
              <a:t>智能</a:t>
            </a:r>
            <a:r>
              <a:rPr lang="zh-CN" altLang="zh-CN" dirty="0">
                <a:solidFill>
                  <a:srgbClr val="D9D9D9"/>
                </a:solidFill>
                <a:latin typeface="黑体" panose="02010609060101010101" pitchFamily="49" charset="-122"/>
                <a:ea typeface="黑体" panose="02010609060101010101" pitchFamily="49" charset="-122"/>
              </a:rPr>
              <a:t>应用相关：研发数据存储、离线自治、规则引擎、流计算等通用服务</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边缘云相关功能</a:t>
            </a:r>
          </a:p>
          <a:p>
            <a:r>
              <a:rPr lang="zh-CN" altLang="zh-CN" dirty="0">
                <a:solidFill>
                  <a:srgbClr val="D9D9D9"/>
                </a:solidFill>
                <a:latin typeface="黑体" panose="02010609060101010101" pitchFamily="49" charset="-122"/>
                <a:ea typeface="黑体" panose="02010609060101010101" pitchFamily="49" charset="-122"/>
              </a:rPr>
              <a:t>提供离线容器镜像服务，方便管理智能应用镜像；</a:t>
            </a:r>
          </a:p>
          <a:p>
            <a:r>
              <a:rPr lang="zh-CN" altLang="zh-CN" dirty="0">
                <a:solidFill>
                  <a:srgbClr val="D9D9D9"/>
                </a:solidFill>
                <a:latin typeface="黑体" panose="02010609060101010101" pitchFamily="49" charset="-122"/>
                <a:ea typeface="黑体" panose="02010609060101010101" pitchFamily="49" charset="-122"/>
              </a:rPr>
              <a:t>利用容器及容器编排技术，管理边缘节点，打通云侧智能应用部署边缘节点通道；</a:t>
            </a:r>
          </a:p>
          <a:p>
            <a:r>
              <a:rPr lang="zh-CN" altLang="zh-CN" dirty="0">
                <a:solidFill>
                  <a:srgbClr val="D9D9D9"/>
                </a:solidFill>
                <a:latin typeface="黑体" panose="02010609060101010101" pitchFamily="49" charset="-122"/>
                <a:ea typeface="黑体" panose="02010609060101010101" pitchFamily="49" charset="-122"/>
              </a:rPr>
              <a:t>研发边缘节点管理、设备管理功能，提供管理</a:t>
            </a:r>
            <a:r>
              <a:rPr lang="en-US" altLang="zh-CN" dirty="0">
                <a:solidFill>
                  <a:srgbClr val="D9D9D9"/>
                </a:solidFill>
                <a:latin typeface="黑体" panose="02010609060101010101" pitchFamily="49" charset="-122"/>
                <a:ea typeface="黑体" panose="02010609060101010101" pitchFamily="49" charset="-122"/>
              </a:rPr>
              <a:t>UI</a:t>
            </a:r>
            <a:r>
              <a:rPr lang="zh-CN" altLang="zh-CN" dirty="0">
                <a:solidFill>
                  <a:srgbClr val="D9D9D9"/>
                </a:solidFill>
                <a:latin typeface="黑体" panose="02010609060101010101" pitchFamily="49" charset="-122"/>
                <a:ea typeface="黑体" panose="02010609060101010101" pitchFamily="49" charset="-122"/>
              </a:rPr>
              <a:t>，可以注册、修改、删除、预览当前连接的边缘节点、节点管理的设备信息</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边云协同相关功能</a:t>
            </a:r>
          </a:p>
          <a:p>
            <a:r>
              <a:rPr lang="zh-CN" altLang="zh-CN" dirty="0">
                <a:solidFill>
                  <a:srgbClr val="D9D9D9"/>
                </a:solidFill>
                <a:latin typeface="黑体" panose="02010609060101010101" pitchFamily="49" charset="-122"/>
                <a:ea typeface="黑体" panose="02010609060101010101" pitchFamily="49" charset="-122"/>
              </a:rPr>
              <a:t>边云数据协同功能，边缘节点数据统一格式到云端，云端智能识别边缘端节点</a:t>
            </a:r>
            <a:r>
              <a:rPr lang="zh-CN" altLang="zh-CN" dirty="0" smtClean="0">
                <a:solidFill>
                  <a:srgbClr val="D9D9D9"/>
                </a:solidFill>
                <a:latin typeface="黑体" panose="02010609060101010101" pitchFamily="49" charset="-122"/>
                <a:ea typeface="黑体" panose="02010609060101010101" pitchFamily="49" charset="-122"/>
              </a:rPr>
              <a:t>；</a:t>
            </a:r>
            <a:endParaRPr lang="zh-CN" altLang="zh-CN" dirty="0">
              <a:solidFill>
                <a:srgbClr val="D9D9D9"/>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边云管理协同功能，云端可利用容器技术部署智能应用镜像到边缘节点。</a:t>
            </a:r>
          </a:p>
          <a:p>
            <a:r>
              <a:rPr lang="en-US" altLang="zh-CN" sz="2000" dirty="0">
                <a:solidFill>
                  <a:schemeClr val="bg1"/>
                </a:solidFill>
                <a:latin typeface="黑体" panose="02010609060101010101" pitchFamily="49" charset="-122"/>
                <a:ea typeface="黑体" panose="02010609060101010101" pitchFamily="49" charset="-122"/>
              </a:rPr>
              <a:t> </a:t>
            </a:r>
            <a:endParaRPr lang="zh-CN" altLang="zh-CN" sz="2000"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b="1" dirty="0">
                <a:solidFill>
                  <a:schemeClr val="bg1"/>
                </a:solidFill>
                <a:latin typeface="黑体" panose="02010609060101010101" pitchFamily="49" charset="-122"/>
                <a:ea typeface="黑体" panose="02010609060101010101" pitchFamily="49" charset="-122"/>
              </a:rPr>
              <a:t>边缘网关</a:t>
            </a:r>
            <a:r>
              <a:rPr lang="en-US" altLang="zh-CN" sz="2000" b="1" dirty="0">
                <a:solidFill>
                  <a:schemeClr val="bg1"/>
                </a:solidFill>
                <a:latin typeface="黑体" panose="02010609060101010101" pitchFamily="49" charset="-122"/>
                <a:ea typeface="黑体" panose="02010609060101010101" pitchFamily="49" charset="-122"/>
              </a:rPr>
              <a:t>/</a:t>
            </a:r>
            <a:r>
              <a:rPr lang="zh-CN" altLang="zh-CN" sz="2000" b="1" dirty="0">
                <a:solidFill>
                  <a:schemeClr val="bg1"/>
                </a:solidFill>
                <a:latin typeface="黑体" panose="02010609060101010101" pitchFamily="49" charset="-122"/>
                <a:ea typeface="黑体" panose="02010609060101010101" pitchFamily="49" charset="-122"/>
              </a:rPr>
              <a:t>控制器软硬件研发</a:t>
            </a:r>
            <a:endParaRPr lang="zh-CN" altLang="zh-CN" sz="2000" dirty="0">
              <a:solidFill>
                <a:schemeClr val="bg1"/>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构建边缘网关或边缘控制器硬件平台，考虑结合</a:t>
            </a:r>
            <a:r>
              <a:rPr lang="en-US" altLang="zh-CN" dirty="0">
                <a:solidFill>
                  <a:srgbClr val="D9D9D9"/>
                </a:solidFill>
                <a:latin typeface="黑体" panose="02010609060101010101" pitchFamily="49" charset="-122"/>
                <a:ea typeface="黑体" panose="02010609060101010101" pitchFamily="49" charset="-122"/>
              </a:rPr>
              <a:t>GPU/NPU</a:t>
            </a:r>
            <a:r>
              <a:rPr lang="zh-CN" altLang="zh-CN" dirty="0">
                <a:solidFill>
                  <a:srgbClr val="D9D9D9"/>
                </a:solidFill>
                <a:latin typeface="黑体" panose="02010609060101010101" pitchFamily="49" charset="-122"/>
                <a:ea typeface="黑体" panose="02010609060101010101" pitchFamily="49" charset="-122"/>
              </a:rPr>
              <a:t>的异构计算方式；</a:t>
            </a:r>
          </a:p>
          <a:p>
            <a:r>
              <a:rPr lang="zh-CN" altLang="zh-CN" dirty="0">
                <a:solidFill>
                  <a:srgbClr val="D9D9D9"/>
                </a:solidFill>
                <a:latin typeface="黑体" panose="02010609060101010101" pitchFamily="49" charset="-122"/>
                <a:ea typeface="黑体" panose="02010609060101010101" pitchFamily="49" charset="-122"/>
              </a:rPr>
              <a:t>提供多种接口，比如</a:t>
            </a:r>
            <a:r>
              <a:rPr lang="en-US" altLang="zh-CN" dirty="0">
                <a:solidFill>
                  <a:srgbClr val="D9D9D9"/>
                </a:solidFill>
                <a:latin typeface="黑体" panose="02010609060101010101" pitchFamily="49" charset="-122"/>
                <a:ea typeface="黑体" panose="02010609060101010101" pitchFamily="49" charset="-122"/>
              </a:rPr>
              <a:t>CAN/</a:t>
            </a:r>
            <a:r>
              <a:rPr lang="zh-CN" altLang="zh-CN" dirty="0">
                <a:solidFill>
                  <a:srgbClr val="D9D9D9"/>
                </a:solidFill>
                <a:latin typeface="黑体" panose="02010609060101010101" pitchFamily="49" charset="-122"/>
                <a:ea typeface="黑体" panose="02010609060101010101" pitchFamily="49" charset="-122"/>
              </a:rPr>
              <a:t>串口</a:t>
            </a:r>
            <a:r>
              <a:rPr lang="en-US" altLang="zh-CN" dirty="0">
                <a:solidFill>
                  <a:srgbClr val="D9D9D9"/>
                </a:solidFill>
                <a:latin typeface="黑体" panose="02010609060101010101" pitchFamily="49" charset="-122"/>
                <a:ea typeface="黑体" panose="02010609060101010101" pitchFamily="49" charset="-122"/>
              </a:rPr>
              <a:t>/</a:t>
            </a:r>
            <a:r>
              <a:rPr lang="zh-CN" altLang="zh-CN" dirty="0">
                <a:solidFill>
                  <a:srgbClr val="D9D9D9"/>
                </a:solidFill>
                <a:latin typeface="黑体" panose="02010609060101010101" pitchFamily="49" charset="-122"/>
                <a:ea typeface="黑体" panose="02010609060101010101" pitchFamily="49" charset="-122"/>
              </a:rPr>
              <a:t>网口</a:t>
            </a:r>
            <a:r>
              <a:rPr lang="en-US" altLang="zh-CN" dirty="0">
                <a:solidFill>
                  <a:srgbClr val="D9D9D9"/>
                </a:solidFill>
                <a:latin typeface="黑体" panose="02010609060101010101" pitchFamily="49" charset="-122"/>
                <a:ea typeface="黑体" panose="02010609060101010101" pitchFamily="49" charset="-122"/>
              </a:rPr>
              <a:t>/WIFI/PCIE/USB/ HDMI/GPIO/4G/5G</a:t>
            </a:r>
            <a:r>
              <a:rPr lang="zh-CN" altLang="zh-CN" dirty="0">
                <a:solidFill>
                  <a:srgbClr val="D9D9D9"/>
                </a:solidFill>
                <a:latin typeface="黑体" panose="02010609060101010101" pitchFamily="49" charset="-122"/>
                <a:ea typeface="黑体" panose="02010609060101010101" pitchFamily="49" charset="-122"/>
              </a:rPr>
              <a:t>等，前期可用树莓派、香蕉派、香橙派等板子做验证平台。</a:t>
            </a: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pic>
        <p:nvPicPr>
          <p:cNvPr id="14" name="图片 13"/>
          <p:cNvPicPr>
            <a:picLocks noChangeAspect="1"/>
          </p:cNvPicPr>
          <p:nvPr/>
        </p:nvPicPr>
        <p:blipFill>
          <a:blip r:embed="rId4"/>
          <a:stretch>
            <a:fillRect/>
          </a:stretch>
        </p:blipFill>
        <p:spPr>
          <a:xfrm>
            <a:off x="9377265" y="1586052"/>
            <a:ext cx="1844546" cy="750877"/>
          </a:xfrm>
          <a:prstGeom prst="rect">
            <a:avLst/>
          </a:prstGeom>
        </p:spPr>
      </p:pic>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a:solidFill>
                  <a:srgbClr val="2EBA7C"/>
                </a:solidFill>
                <a:latin typeface="黑体" panose="02010609060101010101" pitchFamily="49" charset="-122"/>
                <a:ea typeface="黑体" panose="02010609060101010101" pitchFamily="49" charset="-122"/>
              </a:rPr>
              <a:t>：智能物流调度系统</a:t>
            </a: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00853" y="1609726"/>
            <a:ext cx="2047874" cy="3384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90085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09725"/>
            <a:ext cx="6162675" cy="4147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6" y="1609724"/>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70414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94987" y="28601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704147" y="344048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704146" y="40034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46679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智能物流调度系统</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274780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43" name="圆角矩形 42"/>
          <p:cNvSpPr/>
          <p:nvPr/>
        </p:nvSpPr>
        <p:spPr>
          <a:xfrm>
            <a:off x="6274091" y="35242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p:txBody>
      </p:sp>
      <p:sp>
        <p:nvSpPr>
          <p:cNvPr id="47" name="矩形 46"/>
          <p:cNvSpPr/>
          <p:nvPr/>
        </p:nvSpPr>
        <p:spPr>
          <a:xfrm>
            <a:off x="10238548" y="2180695"/>
            <a:ext cx="1505775" cy="348298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328224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326091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72134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416901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62643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5" name="矩形 54"/>
          <p:cNvSpPr/>
          <p:nvPr/>
        </p:nvSpPr>
        <p:spPr>
          <a:xfrm>
            <a:off x="3015059" y="2233439"/>
            <a:ext cx="1809843" cy="25906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3098868" y="2676059"/>
            <a:ext cx="319267" cy="18756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57" name="矩形 56"/>
          <p:cNvSpPr/>
          <p:nvPr/>
        </p:nvSpPr>
        <p:spPr>
          <a:xfrm>
            <a:off x="301011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58" name="圆角矩形 57"/>
          <p:cNvSpPr/>
          <p:nvPr/>
        </p:nvSpPr>
        <p:spPr>
          <a:xfrm>
            <a:off x="3519543" y="2676059"/>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51954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501234" y="3385586"/>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90800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p:cNvCxnSpPr>
          <p:nvPr/>
        </p:nvCxnSpPr>
        <p:spPr>
          <a:xfrm rot="16200000" flipH="1">
            <a:off x="3368563" y="2751663"/>
            <a:ext cx="409673" cy="4640006"/>
          </a:xfrm>
          <a:prstGeom prst="bentConnector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86658" y="45525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2352648" y="5319246"/>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en-US" altLang="zh-CN" sz="1400" dirty="0" smtClean="0">
              <a:solidFill>
                <a:schemeClr val="bg1"/>
              </a:solidFill>
            </a:endParaRPr>
          </a:p>
        </p:txBody>
      </p:sp>
      <p:cxnSp>
        <p:nvCxnSpPr>
          <p:cNvPr id="76" name="直接箭头连接符 75"/>
          <p:cNvCxnSpPr>
            <a:stCxn id="13" idx="3"/>
            <a:endCxn id="9" idx="1"/>
          </p:cNvCxnSpPr>
          <p:nvPr/>
        </p:nvCxnSpPr>
        <p:spPr>
          <a:xfrm>
            <a:off x="1837622" y="2457395"/>
            <a:ext cx="1063231" cy="84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28462" y="3017361"/>
            <a:ext cx="1072391" cy="28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3"/>
            <a:endCxn id="9" idx="1"/>
          </p:cNvCxnSpPr>
          <p:nvPr/>
        </p:nvCxnSpPr>
        <p:spPr>
          <a:xfrm flipV="1">
            <a:off x="1837622" y="3301869"/>
            <a:ext cx="1063231" cy="29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3"/>
            <a:endCxn id="9" idx="1"/>
          </p:cNvCxnSpPr>
          <p:nvPr/>
        </p:nvCxnSpPr>
        <p:spPr>
          <a:xfrm flipV="1">
            <a:off x="1837621" y="3301869"/>
            <a:ext cx="1063232" cy="85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设备协同调度</a:t>
            </a:r>
            <a:endParaRPr lang="zh-CN" altLang="en-US" sz="1400" dirty="0">
              <a:latin typeface="黑体" panose="02010609060101010101" pitchFamily="49" charset="-122"/>
              <a:ea typeface="黑体" panose="02010609060101010101" pitchFamily="49" charset="-122"/>
            </a:endParaRPr>
          </a:p>
        </p:txBody>
      </p:sp>
      <p:sp>
        <p:nvSpPr>
          <p:cNvPr id="101" name="文本框 100"/>
          <p:cNvSpPr txBox="1"/>
          <p:nvPr/>
        </p:nvSpPr>
        <p:spPr>
          <a:xfrm>
            <a:off x="192855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66" name="圆角矩形 65"/>
          <p:cNvSpPr/>
          <p:nvPr/>
        </p:nvSpPr>
        <p:spPr>
          <a:xfrm>
            <a:off x="6951306" y="3559824"/>
            <a:ext cx="3059469" cy="525984"/>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任务执行 路径规划 </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交通管制 </a:t>
            </a:r>
            <a:r>
              <a:rPr lang="en-US" altLang="zh-CN" sz="1400" dirty="0" smtClean="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控制</a:t>
            </a:r>
            <a:endParaRPr lang="en-US" altLang="zh-CN" sz="1400" dirty="0" smtClean="0">
              <a:latin typeface="黑体" panose="02010609060101010101" pitchFamily="49" charset="-122"/>
              <a:ea typeface="黑体" panose="02010609060101010101" pitchFamily="49" charset="-122"/>
            </a:endParaRPr>
          </a:p>
        </p:txBody>
      </p:sp>
      <p:sp>
        <p:nvSpPr>
          <p:cNvPr id="71" name="圆角矩形 70"/>
          <p:cNvSpPr/>
          <p:nvPr/>
        </p:nvSpPr>
        <p:spPr>
          <a:xfrm>
            <a:off x="6319594" y="4253448"/>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p>
        </p:txBody>
      </p:sp>
      <p:sp>
        <p:nvSpPr>
          <p:cNvPr id="72" name="圆角矩形 71"/>
          <p:cNvSpPr/>
          <p:nvPr/>
        </p:nvSpPr>
        <p:spPr>
          <a:xfrm>
            <a:off x="6996809" y="4314881"/>
            <a:ext cx="3059469" cy="491573"/>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a:t>
            </a:r>
            <a:r>
              <a:rPr lang="zh-CN" altLang="en-US" sz="1400" dirty="0">
                <a:latin typeface="黑体" panose="02010609060101010101" pitchFamily="49" charset="-122"/>
                <a:ea typeface="黑体" panose="02010609060101010101" pitchFamily="49" charset="-122"/>
              </a:rPr>
              <a:t>模型</a:t>
            </a:r>
            <a:r>
              <a:rPr lang="zh-CN" altLang="en-US" sz="1400" dirty="0" smtClean="0">
                <a:latin typeface="黑体" panose="02010609060101010101" pitchFamily="49" charset="-122"/>
                <a:ea typeface="黑体" panose="02010609060101010101" pitchFamily="49" charset="-122"/>
              </a:rPr>
              <a:t> 任务</a:t>
            </a:r>
            <a:r>
              <a:rPr lang="zh-CN" altLang="en-US" sz="1400" dirty="0">
                <a:latin typeface="黑体" panose="02010609060101010101" pitchFamily="49" charset="-122"/>
                <a:ea typeface="黑体" panose="02010609060101010101" pitchFamily="49" charset="-122"/>
              </a:rPr>
              <a:t>引擎</a:t>
            </a:r>
            <a:r>
              <a:rPr lang="zh-CN" altLang="en-US" sz="1400" dirty="0" smtClean="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任务绑定</a:t>
            </a:r>
            <a:endParaRPr lang="en-US" altLang="zh-CN" sz="1400" dirty="0">
              <a:latin typeface="黑体" panose="02010609060101010101" pitchFamily="49" charset="-122"/>
              <a:ea typeface="黑体" panose="02010609060101010101" pitchFamily="49" charset="-122"/>
            </a:endParaRPr>
          </a:p>
        </p:txBody>
      </p:sp>
      <p:sp>
        <p:nvSpPr>
          <p:cNvPr id="74" name="圆角矩形 73"/>
          <p:cNvSpPr/>
          <p:nvPr/>
        </p:nvSpPr>
        <p:spPr>
          <a:xfrm>
            <a:off x="6319594" y="49510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a:latin typeface="黑体" panose="02010609060101010101" pitchFamily="49" charset="-122"/>
                <a:ea typeface="黑体" panose="02010609060101010101" pitchFamily="49" charset="-122"/>
              </a:rPr>
              <a:t>服务</a:t>
            </a:r>
          </a:p>
        </p:txBody>
      </p:sp>
      <p:sp>
        <p:nvSpPr>
          <p:cNvPr id="75" name="圆角矩形 74"/>
          <p:cNvSpPr/>
          <p:nvPr/>
        </p:nvSpPr>
        <p:spPr>
          <a:xfrm>
            <a:off x="6996809" y="5023805"/>
            <a:ext cx="3059469" cy="468556"/>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a:latin typeface="黑体" panose="02010609060101010101" pitchFamily="49" charset="-122"/>
                <a:ea typeface="黑体" panose="02010609060101010101" pitchFamily="49" charset="-122"/>
              </a:rPr>
              <a:t>管理 任务管理 地图管理 </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报表管理 日志管理</a:t>
            </a:r>
            <a:endParaRPr lang="en-US" altLang="zh-CN" sz="1400" dirty="0">
              <a:latin typeface="黑体" panose="02010609060101010101" pitchFamily="49" charset="-122"/>
              <a:ea typeface="黑体" panose="02010609060101010101" pitchFamily="49" charset="-122"/>
            </a:endParaRPr>
          </a:p>
        </p:txBody>
      </p:sp>
      <p:sp>
        <p:nvSpPr>
          <p:cNvPr id="77" name="文本框 76"/>
          <p:cNvSpPr txBox="1"/>
          <p:nvPr/>
        </p:nvSpPr>
        <p:spPr>
          <a:xfrm>
            <a:off x="502399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：智能视觉平台</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625364" y="1609726"/>
            <a:ext cx="1494561"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625364"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4020528" y="1609726"/>
            <a:ext cx="2047874"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020526"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767998" y="1609726"/>
            <a:ext cx="3075798"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768000" y="1609724"/>
            <a:ext cx="3075795"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823822"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Camera</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829832" y="326227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783644" y="412082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其他设备</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877270" y="2196885"/>
            <a:ext cx="2815129" cy="2459091"/>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877268" y="2193610"/>
            <a:ext cx="2815131"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智能视觉平台</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960369" y="2729266"/>
            <a:ext cx="319267" cy="182249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19" name="圆角矩形 18"/>
          <p:cNvSpPr/>
          <p:nvPr/>
        </p:nvSpPr>
        <p:spPr>
          <a:xfrm>
            <a:off x="7409822" y="2641602"/>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9" name="矩形 28"/>
          <p:cNvSpPr/>
          <p:nvPr/>
        </p:nvSpPr>
        <p:spPr>
          <a:xfrm>
            <a:off x="4134734" y="2300232"/>
            <a:ext cx="1859483" cy="24492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4218543" y="2853703"/>
            <a:ext cx="319267" cy="169805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4129794" y="2300232"/>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a:t>
            </a:r>
            <a:r>
              <a:rPr lang="zh-CN" altLang="en-US" sz="1600" dirty="0">
                <a:latin typeface="黑体" panose="02010609060101010101" pitchFamily="49" charset="-122"/>
                <a:ea typeface="黑体" panose="02010609060101010101" pitchFamily="49" charset="-122"/>
              </a:rPr>
              <a:t>控制器</a:t>
            </a:r>
          </a:p>
        </p:txBody>
      </p:sp>
      <p:sp>
        <p:nvSpPr>
          <p:cNvPr id="32" name="圆角矩形 31"/>
          <p:cNvSpPr/>
          <p:nvPr/>
        </p:nvSpPr>
        <p:spPr>
          <a:xfrm>
            <a:off x="4647081" y="2818987"/>
            <a:ext cx="1297496"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图像采集传输</a:t>
            </a:r>
            <a:endParaRPr lang="zh-CN" altLang="en-US" sz="1400" dirty="0">
              <a:latin typeface="黑体" panose="02010609060101010101" pitchFamily="49" charset="-122"/>
              <a:ea typeface="黑体" panose="02010609060101010101" pitchFamily="49" charset="-122"/>
            </a:endParaRPr>
          </a:p>
        </p:txBody>
      </p:sp>
      <p:sp>
        <p:nvSpPr>
          <p:cNvPr id="33" name="圆角矩形 32"/>
          <p:cNvSpPr/>
          <p:nvPr/>
        </p:nvSpPr>
        <p:spPr>
          <a:xfrm>
            <a:off x="4638950" y="3749291"/>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应用软件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650682" y="3285678"/>
            <a:ext cx="127533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视觉推理</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6027676"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957297" y="2457395"/>
            <a:ext cx="1063231" cy="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flipV="1">
            <a:off x="2963307" y="3221492"/>
            <a:ext cx="1057221" cy="19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917119" y="3221492"/>
            <a:ext cx="1103409" cy="105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143671"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3" name="圆角矩形 52"/>
          <p:cNvSpPr/>
          <p:nvPr/>
        </p:nvSpPr>
        <p:spPr>
          <a:xfrm>
            <a:off x="4647081" y="4268046"/>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6" name="圆角矩形 35"/>
          <p:cNvSpPr/>
          <p:nvPr/>
        </p:nvSpPr>
        <p:spPr>
          <a:xfrm>
            <a:off x="7426814" y="4186499"/>
            <a:ext cx="107322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模型下发</a:t>
            </a:r>
            <a:endParaRPr lang="en-US" altLang="zh-CN" sz="1400" dirty="0" smtClean="0">
              <a:latin typeface="黑体" panose="02010609060101010101" pitchFamily="49" charset="-122"/>
              <a:ea typeface="黑体" panose="02010609060101010101" pitchFamily="49" charset="-122"/>
            </a:endParaRPr>
          </a:p>
        </p:txBody>
      </p:sp>
      <p:sp>
        <p:nvSpPr>
          <p:cNvPr id="37" name="圆角矩形 36"/>
          <p:cNvSpPr/>
          <p:nvPr/>
        </p:nvSpPr>
        <p:spPr>
          <a:xfrm>
            <a:off x="7417483" y="319175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数据标注</a:t>
            </a:r>
          </a:p>
        </p:txBody>
      </p:sp>
      <p:sp>
        <p:nvSpPr>
          <p:cNvPr id="38" name="圆角矩形 37"/>
          <p:cNvSpPr/>
          <p:nvPr/>
        </p:nvSpPr>
        <p:spPr>
          <a:xfrm>
            <a:off x="8555946" y="2630646"/>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图片存储</a:t>
            </a:r>
          </a:p>
        </p:txBody>
      </p:sp>
      <p:sp>
        <p:nvSpPr>
          <p:cNvPr id="42" name="圆角矩形 41"/>
          <p:cNvSpPr/>
          <p:nvPr/>
        </p:nvSpPr>
        <p:spPr>
          <a:xfrm>
            <a:off x="8554941" y="3179653"/>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模型训练</a:t>
            </a:r>
            <a:endParaRPr lang="zh-CN" altLang="en-US" sz="1400" dirty="0">
              <a:latin typeface="黑体" panose="02010609060101010101" pitchFamily="49" charset="-122"/>
              <a:ea typeface="黑体" panose="02010609060101010101" pitchFamily="49" charset="-122"/>
            </a:endParaRPr>
          </a:p>
        </p:txBody>
      </p:sp>
      <p:sp>
        <p:nvSpPr>
          <p:cNvPr id="45" name="圆角矩形 44"/>
          <p:cNvSpPr/>
          <p:nvPr/>
        </p:nvSpPr>
        <p:spPr>
          <a:xfrm>
            <a:off x="7426076" y="3724859"/>
            <a:ext cx="103679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模型管理</a:t>
            </a:r>
          </a:p>
        </p:txBody>
      </p:sp>
      <p:sp>
        <p:nvSpPr>
          <p:cNvPr id="46" name="圆角矩形 45"/>
          <p:cNvSpPr/>
          <p:nvPr/>
        </p:nvSpPr>
        <p:spPr>
          <a:xfrm>
            <a:off x="8563534" y="371276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模型验证</a:t>
            </a:r>
            <a:endParaRPr lang="en-US" altLang="zh-CN" sz="1400" dirty="0">
              <a:latin typeface="黑体" panose="02010609060101010101" pitchFamily="49" charset="-122"/>
              <a:ea typeface="黑体" panose="02010609060101010101" pitchFamily="49" charset="-122"/>
            </a:endParaRPr>
          </a:p>
        </p:txBody>
      </p:sp>
      <p:sp>
        <p:nvSpPr>
          <p:cNvPr id="47" name="圆角矩形 46"/>
          <p:cNvSpPr/>
          <p:nvPr/>
        </p:nvSpPr>
        <p:spPr>
          <a:xfrm>
            <a:off x="8563534" y="4186499"/>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UI</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52</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边缘</a:t>
            </a:r>
            <a:r>
              <a:rPr lang="zh-CN" altLang="en-US" sz="1200" dirty="0" smtClean="0">
                <a:latin typeface="黑体" panose="02010609060101010101" pitchFamily="49" charset="-122"/>
                <a:ea typeface="黑体" panose="02010609060101010101" pitchFamily="49" charset="-122"/>
              </a:rPr>
              <a:t>云</a:t>
            </a:r>
            <a:r>
              <a:rPr lang="en-US" altLang="zh-CN" sz="1200" dirty="0" smtClean="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智能质量管控</a:t>
            </a:r>
            <a:r>
              <a:rPr lang="zh-CN" altLang="en-US" sz="1200" dirty="0" smtClean="0">
                <a:latin typeface="黑体" panose="02010609060101010101" pitchFamily="49" charset="-122"/>
                <a:ea typeface="黑体" panose="02010609060101010101" pitchFamily="49" charset="-122"/>
              </a:rPr>
              <a:t>系统</a:t>
            </a:r>
            <a:endParaRPr lang="zh-CN" altLang="en-US" sz="1200" dirty="0">
              <a:latin typeface="黑体" panose="02010609060101010101" pitchFamily="49" charset="-122"/>
              <a:ea typeface="黑体" panose="02010609060101010101" pitchFamily="49" charset="-122"/>
            </a:endParaRP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1" name="矩形 20"/>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3" name="圆角矩形 22"/>
          <p:cNvSpPr/>
          <p:nvPr/>
        </p:nvSpPr>
        <p:spPr>
          <a:xfrm>
            <a:off x="8950499" y="329843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4" name="圆角矩形 23"/>
          <p:cNvSpPr/>
          <p:nvPr/>
        </p:nvSpPr>
        <p:spPr>
          <a:xfrm>
            <a:off x="9383897" y="327710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373753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1852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7" name="圆角矩形 26"/>
          <p:cNvSpPr/>
          <p:nvPr/>
        </p:nvSpPr>
        <p:spPr>
          <a:xfrm>
            <a:off x="9383897" y="464262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2" name="圆角矩形 31"/>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3" name="圆角矩形 32"/>
          <p:cNvSpPr/>
          <p:nvPr/>
        </p:nvSpPr>
        <p:spPr>
          <a:xfrm>
            <a:off x="421001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217876" y="347009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6" name="圆角矩形 55"/>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质量模型构建</a:t>
            </a:r>
            <a:endParaRPr lang="zh-CN" altLang="en-US" sz="1400" dirty="0">
              <a:latin typeface="黑体" panose="02010609060101010101" pitchFamily="49" charset="-122"/>
              <a:ea typeface="黑体" panose="02010609060101010101" pitchFamily="49" charset="-122"/>
            </a:endParaRPr>
          </a:p>
        </p:txBody>
      </p:sp>
      <p:sp>
        <p:nvSpPr>
          <p:cNvPr id="57" name="圆角矩形 56"/>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质量管控分析</a:t>
            </a:r>
            <a:endParaRPr lang="zh-CN" altLang="en-US" sz="1400" dirty="0">
              <a:latin typeface="黑体" panose="02010609060101010101" pitchFamily="49" charset="-122"/>
              <a:ea typeface="黑体" panose="02010609060101010101" pitchFamily="49" charset="-122"/>
            </a:endParaRPr>
          </a:p>
        </p:txBody>
      </p:sp>
      <p:sp>
        <p:nvSpPr>
          <p:cNvPr id="58" name="圆角矩形 57"/>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smtClean="0">
                <a:latin typeface="黑体" panose="02010609060101010101" pitchFamily="49" charset="-122"/>
                <a:ea typeface="黑体" panose="02010609060101010101" pitchFamily="49" charset="-122"/>
              </a:rPr>
              <a:t>展示</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53</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latin typeface="黑体" panose="02010609060101010101" pitchFamily="49" charset="-122"/>
                <a:ea typeface="黑体" panose="02010609060101010101" pitchFamily="49" charset="-122"/>
              </a:rPr>
              <a:t>边缘云</a:t>
            </a:r>
            <a:r>
              <a:rPr lang="en-US" altLang="zh-CN" sz="1050" dirty="0" smtClean="0">
                <a:latin typeface="黑体" panose="02010609060101010101" pitchFamily="49" charset="-122"/>
                <a:ea typeface="黑体" panose="02010609060101010101" pitchFamily="49" charset="-122"/>
              </a:rPr>
              <a:t>--</a:t>
            </a:r>
            <a:r>
              <a:rPr lang="zh-CN" altLang="en-US" sz="1050" dirty="0">
                <a:latin typeface="黑体" panose="02010609060101010101" pitchFamily="49" charset="-122"/>
                <a:ea typeface="黑体" panose="02010609060101010101" pitchFamily="49" charset="-122"/>
              </a:rPr>
              <a:t>智能工艺优化分析系统</a:t>
            </a: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0" name="矩形 19"/>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2" name="圆角矩形 21"/>
          <p:cNvSpPr/>
          <p:nvPr/>
        </p:nvSpPr>
        <p:spPr>
          <a:xfrm>
            <a:off x="8950499" y="3177136"/>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3" name="圆角矩形 22"/>
          <p:cNvSpPr/>
          <p:nvPr/>
        </p:nvSpPr>
        <p:spPr>
          <a:xfrm>
            <a:off x="9383897" y="31558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4" name="圆角矩形 23"/>
          <p:cNvSpPr/>
          <p:nvPr/>
        </p:nvSpPr>
        <p:spPr>
          <a:xfrm>
            <a:off x="9383897" y="3616231"/>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406390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521322"/>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7" name="矩形 26"/>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圆角矩形 27"/>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29" name="矩形 28"/>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0" name="圆角矩形 29"/>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1" name="圆角矩形 30"/>
          <p:cNvSpPr/>
          <p:nvPr/>
        </p:nvSpPr>
        <p:spPr>
          <a:xfrm>
            <a:off x="4220240" y="3737531"/>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2" name="圆角矩形 31"/>
          <p:cNvSpPr/>
          <p:nvPr/>
        </p:nvSpPr>
        <p:spPr>
          <a:xfrm>
            <a:off x="4217876" y="3240784"/>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3" name="左右箭头 32"/>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39" name="文本框 38"/>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40" name="文本框 3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41" name="圆角矩形 40"/>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工艺参数训练</a:t>
            </a:r>
            <a:endParaRPr lang="zh-CN" altLang="en-US" sz="1400" dirty="0">
              <a:latin typeface="黑体" panose="02010609060101010101" pitchFamily="49" charset="-122"/>
              <a:ea typeface="黑体" panose="02010609060101010101" pitchFamily="49" charset="-122"/>
            </a:endParaRPr>
          </a:p>
        </p:txBody>
      </p:sp>
      <p:sp>
        <p:nvSpPr>
          <p:cNvPr id="42" name="圆角矩形 41"/>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参数模型管理</a:t>
            </a:r>
            <a:endParaRPr lang="zh-CN" altLang="en-US" sz="1400" dirty="0">
              <a:latin typeface="黑体" panose="02010609060101010101" pitchFamily="49" charset="-122"/>
              <a:ea typeface="黑体" panose="02010609060101010101" pitchFamily="49" charset="-122"/>
            </a:endParaRPr>
          </a:p>
        </p:txBody>
      </p:sp>
      <p:sp>
        <p:nvSpPr>
          <p:cNvPr id="43" name="圆角矩形 42"/>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a:t>
            </a:r>
            <a:r>
              <a:rPr lang="zh-CN" altLang="en-US" sz="1400" dirty="0">
                <a:latin typeface="黑体" panose="02010609060101010101" pitchFamily="49" charset="-122"/>
                <a:ea typeface="黑体" panose="02010609060101010101" pitchFamily="49" charset="-122"/>
              </a:rPr>
              <a:t>下发</a:t>
            </a:r>
          </a:p>
        </p:txBody>
      </p:sp>
      <p:sp>
        <p:nvSpPr>
          <p:cNvPr id="44" name="圆角矩形 43"/>
          <p:cNvSpPr/>
          <p:nvPr/>
        </p:nvSpPr>
        <p:spPr>
          <a:xfrm>
            <a:off x="4220240" y="4230897"/>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AI</a:t>
            </a:r>
            <a:r>
              <a:rPr lang="zh-CN" altLang="en-US" sz="1400" dirty="0" smtClean="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54</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smtClean="0">
                  <a:solidFill>
                    <a:srgbClr val="2EBA7C"/>
                  </a:solidFill>
                  <a:latin typeface="黑体" panose="02010609060101010101" pitchFamily="49" charset="-122"/>
                  <a:ea typeface="黑体" panose="02010609060101010101" pitchFamily="49" charset="-122"/>
                </a:rPr>
                <a:t>华为、中科院沈阳自动化所</a:t>
              </a:r>
              <a:r>
                <a:rPr lang="zh-CN" altLang="en-US" sz="1400" dirty="0">
                  <a:solidFill>
                    <a:srgbClr val="2EBA7C"/>
                  </a:solidFill>
                  <a:latin typeface="黑体" panose="02010609060101010101" pitchFamily="49" charset="-122"/>
                  <a:ea typeface="黑体" panose="02010609060101010101" pitchFamily="49" charset="-122"/>
                </a:rPr>
                <a:t>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dirty="0">
                <a:solidFill>
                  <a:srgbClr val="FFC000"/>
                </a:solidFill>
              </a:rPr>
              <a:t>2018</a:t>
            </a:r>
          </a:p>
          <a:p>
            <a:r>
              <a:rPr lang="zh-CN" altLang="en-US" sz="1400" b="0" dirty="0">
                <a:solidFill>
                  <a:srgbClr val="FFC000"/>
                </a:solidFill>
              </a:rPr>
              <a:t>百度开源边缘计算</a:t>
            </a:r>
            <a:r>
              <a:rPr lang="en-US" altLang="zh-CN" sz="1400" b="0" dirty="0">
                <a:solidFill>
                  <a:srgbClr val="FFC000"/>
                </a:solidFill>
              </a:rPr>
              <a:t>OpenEdge</a:t>
            </a:r>
            <a:r>
              <a:rPr lang="zh-CN" altLang="en-US" sz="1400" b="0" dirty="0">
                <a:solidFill>
                  <a:srgbClr val="FFC000"/>
                </a:solidFill>
              </a:rPr>
              <a:t>平台；</a:t>
            </a:r>
            <a:endParaRPr lang="en-US" altLang="zh-CN" sz="1400" b="0" dirty="0">
              <a:solidFill>
                <a:srgbClr val="FFC000"/>
              </a:solidFill>
            </a:endParaRPr>
          </a:p>
          <a:p>
            <a:r>
              <a:rPr lang="zh-CN" altLang="en-US" sz="1400" b="0" dirty="0">
                <a:solidFill>
                  <a:srgbClr val="FFC000"/>
                </a:solidFill>
              </a:rPr>
              <a:t>微软发布</a:t>
            </a:r>
            <a:r>
              <a:rPr lang="en-US" altLang="zh-CN" sz="1400" b="0" dirty="0">
                <a:solidFill>
                  <a:srgbClr val="FFC000"/>
                </a:solidFill>
              </a:rPr>
              <a:t>Azure IoT Edge</a:t>
            </a:r>
            <a:r>
              <a:rPr lang="zh-CN" altLang="en-US" sz="1400" b="0" dirty="0">
                <a:solidFill>
                  <a:srgbClr val="FFC000"/>
                </a:solidFill>
              </a:rPr>
              <a:t>；</a:t>
            </a:r>
            <a:endParaRPr lang="en-US" altLang="zh-CN" sz="1400" b="0" dirty="0">
              <a:solidFill>
                <a:srgbClr val="FFC000"/>
              </a:solidFill>
            </a:endParaRPr>
          </a:p>
          <a:p>
            <a:r>
              <a:rPr lang="zh-CN" altLang="en-US" sz="1400" b="0" dirty="0">
                <a:solidFill>
                  <a:srgbClr val="FFC000"/>
                </a:solidFill>
              </a:rPr>
              <a:t>阿里推</a:t>
            </a:r>
            <a:r>
              <a:rPr lang="en-US" altLang="zh-CN" sz="1400" b="0" dirty="0">
                <a:solidFill>
                  <a:srgbClr val="FFC000"/>
                </a:solidFill>
              </a:rPr>
              <a:t>Link Edge</a:t>
            </a:r>
            <a:r>
              <a:rPr lang="zh-CN" altLang="en-US" sz="1400" b="0" dirty="0">
                <a:solidFill>
                  <a:srgbClr val="FFC000"/>
                </a:solidFill>
              </a:rPr>
              <a:t>；</a:t>
            </a:r>
            <a:endParaRPr lang="en-US" altLang="zh-CN" sz="1400" b="0" dirty="0">
              <a:solidFill>
                <a:srgbClr val="FFC000"/>
              </a:solidFill>
            </a:endParaRPr>
          </a:p>
          <a:p>
            <a:r>
              <a:rPr lang="en-US" altLang="zh-CN" sz="1400" b="0" dirty="0">
                <a:solidFill>
                  <a:srgbClr val="FFC000"/>
                </a:solidFill>
              </a:rPr>
              <a:t>《</a:t>
            </a:r>
            <a:r>
              <a:rPr lang="zh-CN" altLang="en-US" sz="1400" b="0" dirty="0">
                <a:solidFill>
                  <a:srgbClr val="FFC000"/>
                </a:solidFill>
              </a:rPr>
              <a:t>边缘计算开源架构</a:t>
            </a:r>
            <a:r>
              <a:rPr lang="en-US" altLang="zh-CN" sz="1400" b="0" dirty="0">
                <a:solidFill>
                  <a:srgbClr val="FFC000"/>
                </a:solidFill>
              </a:rPr>
              <a:t>3.0</a:t>
            </a:r>
            <a:r>
              <a:rPr lang="zh-CN" altLang="en-US" sz="1400" b="0" dirty="0">
                <a:solidFill>
                  <a:srgbClr val="FFC000"/>
                </a:solidFill>
              </a:rPr>
              <a:t>发布</a:t>
            </a:r>
            <a:r>
              <a:rPr lang="en-US" altLang="zh-CN" sz="1400" b="0" dirty="0">
                <a:solidFill>
                  <a:srgbClr val="FFC000"/>
                </a:solidFill>
              </a:rPr>
              <a:t>》</a:t>
            </a:r>
            <a:r>
              <a:rPr lang="zh-CN" altLang="en-US" sz="1400" b="0" dirty="0">
                <a:solidFill>
                  <a:srgbClr val="FFC000"/>
                </a:solidFill>
              </a:rPr>
              <a:t>；</a:t>
            </a:r>
            <a:endParaRPr lang="en-US" altLang="zh-CN" sz="1400" b="0" dirty="0">
              <a:solidFill>
                <a:srgbClr val="FFC000"/>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rgbClr val="FFC000"/>
                </a:solidFill>
                <a:latin typeface="黑体" panose="02010609060101010101" pitchFamily="49" charset="-122"/>
                <a:ea typeface="黑体" panose="02010609060101010101" pitchFamily="49" charset="-122"/>
              </a:rPr>
              <a:t>2019</a:t>
            </a: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a:t>
            </a:r>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基础设施白皮书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边缘计算安全白皮书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smtClean="0">
              <a:solidFill>
                <a:srgbClr val="FFC000"/>
              </a:solidFill>
              <a:latin typeface="黑体" panose="02010609060101010101" pitchFamily="49" charset="-122"/>
              <a:ea typeface="黑体" panose="02010609060101010101" pitchFamily="49" charset="-122"/>
            </a:endParaRPr>
          </a:p>
          <a:p>
            <a:r>
              <a:rPr lang="en-US" altLang="zh-CN" sz="1400" dirty="0" smtClean="0">
                <a:solidFill>
                  <a:srgbClr val="FFC000"/>
                </a:solidFill>
                <a:latin typeface="黑体" panose="02010609060101010101" pitchFamily="49" charset="-122"/>
                <a:ea typeface="黑体" panose="02010609060101010101" pitchFamily="49" charset="-122"/>
              </a:rPr>
              <a:t>LF Edge</a:t>
            </a:r>
            <a:r>
              <a:rPr lang="zh-CN" altLang="en-US" sz="1400" dirty="0" smtClean="0">
                <a:solidFill>
                  <a:srgbClr val="FFC000"/>
                </a:solidFill>
                <a:latin typeface="黑体" panose="02010609060101010101" pitchFamily="49" charset="-122"/>
                <a:ea typeface="黑体" panose="02010609060101010101" pitchFamily="49" charset="-122"/>
              </a:rPr>
              <a:t>基金会成立；</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a:solidFill>
                  <a:srgbClr val="FFC000"/>
                </a:solidFill>
                <a:latin typeface="黑体" panose="02010609060101010101" pitchFamily="49" charset="-122"/>
                <a:ea typeface="黑体" panose="02010609060101010101" pitchFamily="49" charset="-122"/>
              </a:rPr>
              <a:t>华为</a:t>
            </a:r>
            <a:r>
              <a:rPr lang="en-US" altLang="zh-CN" sz="1400" dirty="0">
                <a:solidFill>
                  <a:srgbClr val="FFC000"/>
                </a:solidFill>
                <a:latin typeface="黑体" panose="02010609060101010101" pitchFamily="49" charset="-122"/>
                <a:ea typeface="黑体" panose="02010609060101010101" pitchFamily="49" charset="-122"/>
              </a:rPr>
              <a:t>KubeEdge</a:t>
            </a:r>
            <a:r>
              <a:rPr lang="zh-CN" altLang="en-US" sz="1400" dirty="0">
                <a:solidFill>
                  <a:srgbClr val="FFC000"/>
                </a:solidFill>
                <a:latin typeface="黑体" panose="02010609060101010101" pitchFamily="49" charset="-122"/>
                <a:ea typeface="黑体" panose="02010609060101010101" pitchFamily="49" charset="-122"/>
              </a:rPr>
              <a:t>加入</a:t>
            </a:r>
            <a:r>
              <a:rPr lang="en-US" altLang="zh-CN" sz="1400" dirty="0">
                <a:solidFill>
                  <a:srgbClr val="FFC000"/>
                </a:solidFill>
                <a:latin typeface="黑体" panose="02010609060101010101" pitchFamily="49" charset="-122"/>
                <a:ea typeface="黑体" panose="02010609060101010101" pitchFamily="49" charset="-122"/>
              </a:rPr>
              <a:t>CNCF</a:t>
            </a:r>
            <a:r>
              <a:rPr lang="zh-CN" altLang="en-US" sz="1400" dirty="0">
                <a:solidFill>
                  <a:srgbClr val="FFC000"/>
                </a:solidFill>
                <a:latin typeface="黑体" panose="02010609060101010101" pitchFamily="49" charset="-122"/>
                <a:ea typeface="黑体" panose="02010609060101010101" pitchFamily="49" charset="-122"/>
              </a:rPr>
              <a:t>社区；</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smtClean="0">
                <a:solidFill>
                  <a:srgbClr val="FFC000"/>
                </a:solidFill>
                <a:latin typeface="黑体" panose="02010609060101010101" pitchFamily="49" charset="-122"/>
                <a:ea typeface="黑体" panose="02010609060101010101" pitchFamily="49" charset="-122"/>
              </a:rPr>
              <a:t>腾</a:t>
            </a:r>
            <a:r>
              <a:rPr lang="zh-CN" altLang="en-US" sz="1400" dirty="0">
                <a:solidFill>
                  <a:srgbClr val="FFC000"/>
                </a:solidFill>
                <a:latin typeface="黑体" panose="02010609060101010101" pitchFamily="49" charset="-122"/>
                <a:ea typeface="黑体" panose="02010609060101010101" pitchFamily="49" charset="-122"/>
              </a:rPr>
              <a:t>讯智能边缘计算网络平台</a:t>
            </a:r>
            <a:r>
              <a:rPr lang="en-US" altLang="zh-CN" sz="1400" dirty="0">
                <a:solidFill>
                  <a:srgbClr val="FFC000"/>
                </a:solidFill>
                <a:latin typeface="黑体" panose="02010609060101010101" pitchFamily="49" charset="-122"/>
                <a:ea typeface="黑体" panose="02010609060101010101" pitchFamily="49" charset="-122"/>
              </a:rPr>
              <a:t>TSEC</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r>
              <a:rPr lang="en-US" altLang="zh-CN" dirty="0" smtClean="0"/>
              <a:t>(</a:t>
            </a:r>
            <a:r>
              <a:rPr lang="en-US" altLang="zh-CN" dirty="0"/>
              <a:t>Gartner</a:t>
            </a:r>
            <a:r>
              <a:rPr lang="en-US" altLang="zh-CN" dirty="0" smtClean="0"/>
              <a:t>)</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681368"/>
            <a:ext cx="7768253" cy="5857543"/>
          </a:xfrm>
          <a:prstGeom prst="rect">
            <a:avLst/>
          </a:prstGeom>
        </p:spPr>
      </p:pic>
      <p:sp>
        <p:nvSpPr>
          <p:cNvPr id="96" name="矩形 95"/>
          <p:cNvSpPr/>
          <p:nvPr/>
        </p:nvSpPr>
        <p:spPr>
          <a:xfrm>
            <a:off x="93306" y="1297965"/>
            <a:ext cx="6096000" cy="4293483"/>
          </a:xfrm>
          <a:prstGeom prst="rect">
            <a:avLst/>
          </a:prstGeom>
          <a:noFill/>
        </p:spPr>
        <p:txBody>
          <a:bodyPr wrap="square" rtlCol="0">
            <a:spAutoFit/>
          </a:bodyPr>
          <a:lstStyle/>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2</a:t>
            </a:r>
            <a:r>
              <a:rPr lang="zh-CN" altLang="en-US" b="1" u="sng" dirty="0">
                <a:solidFill>
                  <a:schemeClr val="bg1"/>
                </a:solidFill>
                <a:latin typeface="黑体" panose="02010609060101010101" pitchFamily="49" charset="-122"/>
                <a:ea typeface="黑体" panose="02010609060101010101" pitchFamily="49" charset="-122"/>
              </a:rPr>
              <a:t>至</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年内成熟的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en-US" altLang="zh-CN" sz="1600" dirty="0" smtClean="0">
                <a:solidFill>
                  <a:srgbClr val="D9D9D9"/>
                </a:solidFill>
                <a:latin typeface="黑体" panose="02010609060101010101" pitchFamily="49" charset="-122"/>
                <a:ea typeface="黑体" panose="02010609060101010101" pitchFamily="49" charset="-122"/>
              </a:rPr>
              <a:t>AI</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视频分析</a:t>
            </a: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5G</a:t>
            </a:r>
            <a:endParaRPr lang="en-US" altLang="zh-CN"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架构</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边缘区</a:t>
            </a:r>
            <a:r>
              <a:rPr lang="zh-CN" altLang="en-US" sz="1600" dirty="0">
                <a:solidFill>
                  <a:srgbClr val="D9D9D9"/>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到</a:t>
            </a:r>
            <a:r>
              <a:rPr lang="en-US" altLang="zh-CN" b="1" u="sng" dirty="0">
                <a:solidFill>
                  <a:schemeClr val="bg1"/>
                </a:solidFill>
                <a:latin typeface="黑体" panose="02010609060101010101" pitchFamily="49" charset="-122"/>
                <a:ea typeface="黑体" panose="02010609060101010101" pitchFamily="49" charset="-122"/>
              </a:rPr>
              <a:t>10</a:t>
            </a:r>
            <a:r>
              <a:rPr lang="zh-CN" altLang="en-US" b="1" u="sng" dirty="0">
                <a:solidFill>
                  <a:schemeClr val="bg1"/>
                </a:solidFill>
                <a:latin typeface="黑体" panose="02010609060101010101" pitchFamily="49" charset="-122"/>
                <a:ea typeface="黑体" panose="02010609060101010101" pitchFamily="49" charset="-122"/>
              </a:rPr>
              <a:t>年内达到主流地位的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边缘应用数据</a:t>
            </a:r>
            <a:r>
              <a:rPr lang="zh-CN" altLang="en-US" sz="1600" dirty="0">
                <a:solidFill>
                  <a:srgbClr val="D9D9D9"/>
                </a:solidFill>
                <a:latin typeface="黑体" panose="02010609060101010101" pitchFamily="49" charset="-122"/>
                <a:ea typeface="黑体" panose="02010609060101010101" pitchFamily="49" charset="-122"/>
              </a:rPr>
              <a:t>传输和</a:t>
            </a:r>
            <a:r>
              <a:rPr lang="zh-CN" altLang="en-US" sz="1600" dirty="0" smtClean="0">
                <a:solidFill>
                  <a:srgbClr val="D9D9D9"/>
                </a:solidFill>
                <a:latin typeface="黑体" panose="02010609060101010101" pitchFamily="49" charset="-122"/>
                <a:ea typeface="黑体" panose="02010609060101010101" pitchFamily="49" charset="-122"/>
              </a:rPr>
              <a:t>存储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计算设备</a:t>
            </a:r>
            <a:r>
              <a:rPr lang="zh-CN" altLang="en-US" sz="1600" dirty="0" smtClean="0">
                <a:solidFill>
                  <a:srgbClr val="D9D9D9"/>
                </a:solidFill>
                <a:latin typeface="黑体" panose="02010609060101010101" pitchFamily="49" charset="-122"/>
                <a:ea typeface="黑体" panose="02010609060101010101" pitchFamily="49" charset="-122"/>
              </a:rPr>
              <a:t>安全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IT/OT</a:t>
            </a:r>
            <a:r>
              <a:rPr lang="zh-CN" altLang="en-US" sz="1600" dirty="0" smtClean="0">
                <a:solidFill>
                  <a:srgbClr val="D9D9D9"/>
                </a:solidFill>
                <a:latin typeface="黑体" panose="02010609060101010101" pitchFamily="49" charset="-122"/>
                <a:ea typeface="黑体" panose="02010609060101010101" pitchFamily="49" charset="-122"/>
              </a:rPr>
              <a:t>混杂服务器</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边缘数据架构</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边缘人机交互</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8153399" y="4438625"/>
            <a:ext cx="2958140" cy="1938992"/>
          </a:xfrm>
          <a:prstGeom prst="rect">
            <a:avLst/>
          </a:prstGeom>
        </p:spPr>
        <p:txBody>
          <a:bodyPr wrap="square">
            <a:spAutoFit/>
          </a:bodyPr>
          <a:lstStyle>
            <a:defPPr>
              <a:defRPr lang="zh-CN"/>
            </a:defPPr>
            <a:lvl1pPr algn="ctr">
              <a:defRPr sz="1600">
                <a:solidFill>
                  <a:srgbClr val="D9D9D9"/>
                </a:solidFill>
                <a:latin typeface="黑体" panose="02010609060101010101" pitchFamily="49" charset="-122"/>
                <a:ea typeface="黑体" panose="02010609060101010101" pitchFamily="49" charset="-122"/>
              </a:defRPr>
            </a:lvl1pPr>
          </a:lstStyle>
          <a:p>
            <a:pPr algn="just">
              <a:lnSpc>
                <a:spcPct val="150000"/>
              </a:lnSpc>
            </a:pPr>
            <a:r>
              <a:rPr lang="zh-CN" altLang="en-US" dirty="0"/>
              <a:t>边缘侧由于更贴近万物互联的设备，安全防护也至关重要，设备、网络、关键数据的完整性和保密性等等都是安全领域重点关注的内容。</a:t>
            </a:r>
          </a:p>
        </p:txBody>
      </p:sp>
      <p:sp>
        <p:nvSpPr>
          <p:cNvPr id="4" name="矩形 3"/>
          <p:cNvSpPr/>
          <p:nvPr/>
        </p:nvSpPr>
        <p:spPr>
          <a:xfrm>
            <a:off x="2158833" y="1491846"/>
            <a:ext cx="3082213" cy="2308324"/>
          </a:xfrm>
          <a:prstGeom prst="rect">
            <a:avLst/>
          </a:prstGeom>
        </p:spPr>
        <p:txBody>
          <a:bodyPr wrap="square">
            <a:spAutoFit/>
          </a:bodyPr>
          <a:lstStyle/>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联接</a:t>
            </a:r>
            <a:r>
              <a:rPr lang="zh-CN" altLang="en-US" sz="1600" dirty="0">
                <a:solidFill>
                  <a:srgbClr val="D9D9D9"/>
                </a:solidFill>
                <a:latin typeface="黑体" panose="02010609060101010101" pitchFamily="49" charset="-122"/>
                <a:ea typeface="黑体" panose="02010609060101010101" pitchFamily="49" charset="-122"/>
              </a:rPr>
              <a:t>是边缘计算的基础</a:t>
            </a:r>
            <a:r>
              <a:rPr lang="zh-CN" altLang="en-US" sz="1600" dirty="0" smtClean="0">
                <a:solidFill>
                  <a:srgbClr val="D9D9D9"/>
                </a:solidFill>
                <a:latin typeface="黑体" panose="02010609060101010101" pitchFamily="49" charset="-122"/>
                <a:ea typeface="黑体" panose="02010609060101010101" pitchFamily="49" charset="-122"/>
              </a:rPr>
              <a:t>，具备</a:t>
            </a:r>
            <a:r>
              <a:rPr lang="zh-CN" altLang="en-US" sz="1600" dirty="0">
                <a:solidFill>
                  <a:srgbClr val="D9D9D9"/>
                </a:solidFill>
                <a:latin typeface="黑体" panose="02010609060101010101" pitchFamily="49" charset="-122"/>
                <a:ea typeface="黑体" panose="02010609060101010101" pitchFamily="49" charset="-122"/>
              </a:rPr>
              <a:t>丰富的联接功能，联接性需充分借鉴吸收网络领域先进的研究成果，如</a:t>
            </a:r>
            <a:r>
              <a:rPr lang="en-US" altLang="zh-CN" sz="1600" dirty="0">
                <a:solidFill>
                  <a:srgbClr val="D9D9D9"/>
                </a:solidFill>
                <a:latin typeface="黑体" panose="02010609060101010101" pitchFamily="49" charset="-122"/>
                <a:ea typeface="黑体" panose="02010609060101010101" pitchFamily="49" charset="-122"/>
              </a:rPr>
              <a:t>TSN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smtClean="0">
                <a:solidFill>
                  <a:srgbClr val="D9D9D9"/>
                </a:solidFill>
                <a:latin typeface="黑体" panose="02010609060101010101" pitchFamily="49" charset="-122"/>
                <a:ea typeface="黑体" panose="02010609060101010101" pitchFamily="49" charset="-122"/>
              </a:rPr>
              <a:t>OPC-UA</a:t>
            </a:r>
            <a:r>
              <a:rPr lang="zh-CN" altLang="en-US" sz="1600" dirty="0" smtClean="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SDN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5G</a:t>
            </a:r>
            <a:r>
              <a:rPr lang="zh-CN" altLang="en-US" sz="1600" dirty="0">
                <a:solidFill>
                  <a:srgbClr val="D9D9D9"/>
                </a:solidFill>
                <a:latin typeface="黑体" panose="02010609060101010101" pitchFamily="49" charset="-122"/>
                <a:ea typeface="黑体" panose="02010609060101010101" pitchFamily="49" charset="-122"/>
              </a:rPr>
              <a:t>等等，同时还需要考虑与现有各种工业异构总线的互联互通。</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2158833"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smtClean="0">
                <a:solidFill>
                  <a:schemeClr val="bg1"/>
                </a:solidFill>
                <a:latin typeface="黑体" panose="02010609060101010101" pitchFamily="49" charset="-122"/>
                <a:ea typeface="黑体" panose="02010609060101010101" pitchFamily="49" charset="-122"/>
              </a:rPr>
              <a:t>联接</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C</a:t>
            </a:r>
            <a:r>
              <a:rPr lang="en-US" altLang="zh-CN" sz="2000" b="1" dirty="0" smtClean="0">
                <a:solidFill>
                  <a:schemeClr val="bg1"/>
                </a:solidFill>
                <a:latin typeface="黑体" panose="02010609060101010101" pitchFamily="49" charset="-122"/>
                <a:ea typeface="黑体" panose="02010609060101010101" pitchFamily="49" charset="-122"/>
              </a:rPr>
              <a:t>onnection)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6287119" y="1487707"/>
            <a:ext cx="3082213"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工业系统检测、控制、执行的实时性高，部分场景实时性要求在</a:t>
            </a:r>
            <a:r>
              <a:rPr lang="en-US" altLang="zh-CN" sz="1600" dirty="0">
                <a:solidFill>
                  <a:srgbClr val="D9D9D9"/>
                </a:solidFill>
                <a:latin typeface="黑体" panose="02010609060101010101" pitchFamily="49" charset="-122"/>
                <a:ea typeface="黑体" panose="02010609060101010101" pitchFamily="49" charset="-122"/>
              </a:rPr>
              <a:t>10ms</a:t>
            </a:r>
            <a:r>
              <a:rPr lang="zh-CN" altLang="en-US" sz="1600" dirty="0">
                <a:solidFill>
                  <a:srgbClr val="D9D9D9"/>
                </a:solidFill>
                <a:latin typeface="黑体" panose="02010609060101010101" pitchFamily="49" charset="-122"/>
                <a:ea typeface="黑体" panose="02010609060101010101" pitchFamily="49" charset="-122"/>
              </a:rPr>
              <a:t>以内，如果数据分析和控制逻辑全部在云端，难以满足业务的实时性要求。</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334046"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实时业务</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R</a:t>
            </a:r>
            <a:r>
              <a:rPr lang="en-US" altLang="zh-CN" sz="2000" b="1" dirty="0">
                <a:solidFill>
                  <a:schemeClr val="bg1"/>
                </a:solidFill>
                <a:latin typeface="黑体" panose="02010609060101010101" pitchFamily="49" charset="-122"/>
                <a:ea typeface="黑体" panose="02010609060101010101" pitchFamily="49" charset="-122"/>
              </a:rPr>
              <a:t>eal-time)</a:t>
            </a:r>
          </a:p>
        </p:txBody>
      </p:sp>
      <p:sp>
        <p:nvSpPr>
          <p:cNvPr id="10" name="矩形 9"/>
          <p:cNvSpPr/>
          <p:nvPr/>
        </p:nvSpPr>
        <p:spPr>
          <a:xfrm>
            <a:off x="505689" y="4495881"/>
            <a:ext cx="3011952"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当前工业现场存在大量的多样化异构数据，需要通过数据优化实现数据的聚合、数据的统一呈现与开放，以灵活高效的服务于边缘应用的智能。</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05689" y="4069293"/>
            <a:ext cx="3011951"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数据优化</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O</a:t>
            </a:r>
            <a:r>
              <a:rPr lang="en-US" altLang="zh-CN" sz="2000" b="1" dirty="0">
                <a:solidFill>
                  <a:schemeClr val="bg1"/>
                </a:solidFill>
                <a:latin typeface="黑体" panose="02010609060101010101" pitchFamily="49" charset="-122"/>
                <a:ea typeface="黑体" panose="02010609060101010101" pitchFamily="49" charset="-122"/>
              </a:rPr>
              <a:t>ptimization)</a:t>
            </a:r>
          </a:p>
        </p:txBody>
      </p:sp>
      <p:sp>
        <p:nvSpPr>
          <p:cNvPr id="12" name="矩形 11"/>
          <p:cNvSpPr/>
          <p:nvPr/>
        </p:nvSpPr>
        <p:spPr>
          <a:xfrm>
            <a:off x="4202821" y="4466816"/>
            <a:ext cx="2974591"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边缘侧智能能够带来显著的效率与成本优势，以预测性维护为代表的智能化应用场景正推动行业向新的服务模式与商业模式转型。</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4239519" y="4060317"/>
            <a:ext cx="290119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应用智能</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mart)</a:t>
            </a:r>
          </a:p>
        </p:txBody>
      </p:sp>
      <p:sp>
        <p:nvSpPr>
          <p:cNvPr id="14" name="矩形 13"/>
          <p:cNvSpPr/>
          <p:nvPr/>
        </p:nvSpPr>
        <p:spPr>
          <a:xfrm>
            <a:off x="8153400" y="4060317"/>
            <a:ext cx="2958140"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安全与隐私</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ecurity)</a:t>
            </a: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39361</TotalTime>
  <Words>8663</Words>
  <Application>Microsoft Office PowerPoint</Application>
  <PresentationFormat>宽屏</PresentationFormat>
  <Paragraphs>1049</Paragraphs>
  <Slides>54</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FZLTZHJW--GB1-0</vt:lpstr>
      <vt:lpstr>黑体</vt:lpstr>
      <vt:lpstr>华文新魏</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973</cp:revision>
  <dcterms:created xsi:type="dcterms:W3CDTF">2020-04-08T00:58:33Z</dcterms:created>
  <dcterms:modified xsi:type="dcterms:W3CDTF">2021-05-27T05:37:22Z</dcterms:modified>
</cp:coreProperties>
</file>